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2"/>
  </p:notesMasterIdLst>
  <p:handoutMasterIdLst>
    <p:handoutMasterId r:id="rId53"/>
  </p:handoutMasterIdLst>
  <p:sldIdLst>
    <p:sldId id="1153" r:id="rId5"/>
    <p:sldId id="1404" r:id="rId6"/>
    <p:sldId id="1373" r:id="rId7"/>
    <p:sldId id="1372" r:id="rId8"/>
    <p:sldId id="1366" r:id="rId9"/>
    <p:sldId id="1368" r:id="rId10"/>
    <p:sldId id="1402" r:id="rId11"/>
    <p:sldId id="1380" r:id="rId12"/>
    <p:sldId id="1405" r:id="rId13"/>
    <p:sldId id="1866" r:id="rId14"/>
    <p:sldId id="1867" r:id="rId15"/>
    <p:sldId id="1863" r:id="rId16"/>
    <p:sldId id="1869" r:id="rId17"/>
    <p:sldId id="1871" r:id="rId18"/>
    <p:sldId id="1864" r:id="rId19"/>
    <p:sldId id="1873" r:id="rId20"/>
    <p:sldId id="1872" r:id="rId21"/>
    <p:sldId id="1874" r:id="rId22"/>
    <p:sldId id="1406" r:id="rId23"/>
    <p:sldId id="261" r:id="rId24"/>
    <p:sldId id="1859" r:id="rId25"/>
    <p:sldId id="1831" r:id="rId26"/>
    <p:sldId id="1833" r:id="rId27"/>
    <p:sldId id="1875" r:id="rId28"/>
    <p:sldId id="1876" r:id="rId29"/>
    <p:sldId id="1835" r:id="rId30"/>
    <p:sldId id="1836" r:id="rId31"/>
    <p:sldId id="1877" r:id="rId32"/>
    <p:sldId id="1838" r:id="rId33"/>
    <p:sldId id="1878" r:id="rId34"/>
    <p:sldId id="1879" r:id="rId35"/>
    <p:sldId id="1882" r:id="rId36"/>
    <p:sldId id="1880" r:id="rId37"/>
    <p:sldId id="1883" r:id="rId38"/>
    <p:sldId id="1881" r:id="rId39"/>
    <p:sldId id="1884" r:id="rId40"/>
    <p:sldId id="1848" r:id="rId41"/>
    <p:sldId id="1886" r:id="rId42"/>
    <p:sldId id="1887" r:id="rId43"/>
    <p:sldId id="1888" r:id="rId44"/>
    <p:sldId id="1889" r:id="rId45"/>
    <p:sldId id="1890" r:id="rId46"/>
    <p:sldId id="1891" r:id="rId47"/>
    <p:sldId id="1892" r:id="rId48"/>
    <p:sldId id="1893" r:id="rId49"/>
    <p:sldId id="1854" r:id="rId50"/>
    <p:sldId id="1407" r:id="rId51"/>
  </p:sldIdLst>
  <p:sldSz cx="12192000" cy="6858000"/>
  <p:notesSz cx="7023100" cy="93091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2"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100" algn="l" defTabSz="914314" rtl="0" eaLnBrk="1" latinLnBrk="0" hangingPunct="1">
      <a:defRPr sz="1800" kern="1200">
        <a:solidFill>
          <a:schemeClr val="tx1"/>
        </a:solidFill>
        <a:latin typeface="+mn-lt"/>
        <a:ea typeface="+mn-ea"/>
        <a:cs typeface="+mn-cs"/>
      </a:defRPr>
    </a:lvl8pPr>
    <a:lvl9pPr marL="3657257" algn="l" defTabSz="91431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754463-30FA-824E-9681-17E0926DDDD5}">
          <p14:sldIdLst>
            <p14:sldId id="1153"/>
            <p14:sldId id="1404"/>
            <p14:sldId id="1373"/>
            <p14:sldId id="1372"/>
            <p14:sldId id="1366"/>
            <p14:sldId id="1368"/>
            <p14:sldId id="1402"/>
            <p14:sldId id="1380"/>
            <p14:sldId id="1405"/>
            <p14:sldId id="1866"/>
            <p14:sldId id="1867"/>
            <p14:sldId id="1863"/>
            <p14:sldId id="1869"/>
            <p14:sldId id="1871"/>
            <p14:sldId id="1864"/>
            <p14:sldId id="1873"/>
            <p14:sldId id="1872"/>
            <p14:sldId id="1874"/>
            <p14:sldId id="1406"/>
            <p14:sldId id="261"/>
            <p14:sldId id="1859"/>
            <p14:sldId id="1831"/>
            <p14:sldId id="1833"/>
            <p14:sldId id="1875"/>
            <p14:sldId id="1876"/>
            <p14:sldId id="1835"/>
            <p14:sldId id="1836"/>
            <p14:sldId id="1877"/>
            <p14:sldId id="1838"/>
            <p14:sldId id="1878"/>
            <p14:sldId id="1879"/>
            <p14:sldId id="1882"/>
            <p14:sldId id="1880"/>
            <p14:sldId id="1883"/>
            <p14:sldId id="1881"/>
            <p14:sldId id="1884"/>
            <p14:sldId id="1848"/>
            <p14:sldId id="1886"/>
            <p14:sldId id="1887"/>
            <p14:sldId id="1888"/>
            <p14:sldId id="1889"/>
            <p14:sldId id="1890"/>
            <p14:sldId id="1891"/>
            <p14:sldId id="1892"/>
            <p14:sldId id="1893"/>
            <p14:sldId id="1854"/>
            <p14:sldId id="14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44" userDrawn="1">
          <p15:clr>
            <a:srgbClr val="A4A3A4"/>
          </p15:clr>
        </p15:guide>
        <p15:guide id="2" pos="2124" userDrawn="1">
          <p15:clr>
            <a:srgbClr val="A4A3A4"/>
          </p15:clr>
        </p15:guide>
        <p15:guide id="3" orient="horz" pos="2932" userDrawn="1">
          <p15:clr>
            <a:srgbClr val="A4A3A4"/>
          </p15:clr>
        </p15:guide>
        <p15:guide id="4"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pofford, Laura" initials="SL" lastIdx="2" clrIdx="6">
    <p:extLst>
      <p:ext uri="{19B8F6BF-5375-455C-9EA6-DF929625EA0E}">
        <p15:presenceInfo xmlns:p15="http://schemas.microsoft.com/office/powerpoint/2012/main" userId="S::lspofford@imf.org::729f3023-7458-4886-8b15-5f4e1b9d797d" providerId="AD"/>
      </p:ext>
    </p:extLst>
  </p:cmAuthor>
  <p:cmAuthor id="1" name="Nandwa, Boaz" initials="NB" lastIdx="10" clrIdx="0"/>
  <p:cmAuthor id="8" name="Rivero del Paso, Lorena" initials="RdPL" lastIdx="1" clrIdx="7">
    <p:extLst>
      <p:ext uri="{19B8F6BF-5375-455C-9EA6-DF929625EA0E}">
        <p15:presenceInfo xmlns:p15="http://schemas.microsoft.com/office/powerpoint/2012/main" userId="S::LRiverodelPaso@imf.org::564884c7-b311-407d-8e5e-05ec5b94112a" providerId="AD"/>
      </p:ext>
    </p:extLst>
  </p:cmAuthor>
  <p:cmAuthor id="2" name="Kamil Dybczak" initials="KD" lastIdx="10" clrIdx="1"/>
  <p:cmAuthor id="9" name="Moszoro, Mariano" initials="MM" lastIdx="2" clrIdx="8">
    <p:extLst>
      <p:ext uri="{19B8F6BF-5375-455C-9EA6-DF929625EA0E}">
        <p15:presenceInfo xmlns:p15="http://schemas.microsoft.com/office/powerpoint/2012/main" userId="S::MMoszoro@imf.org::6332d642-62c5-4520-ba89-2a53b1829fa6" providerId="AD"/>
      </p:ext>
    </p:extLst>
  </p:cmAuthor>
  <p:cmAuthor id="3" name="Tamirisa, Natalia" initials="TN" lastIdx="12" clrIdx="2"/>
  <p:cmAuthor id="4" name="Almalik, Mansour" initials="AM" lastIdx="6" clrIdx="3"/>
  <p:cmAuthor id="5" name="Pierre, Gaelle" initials="PG" lastIdx="3" clrIdx="4"/>
  <p:cmAuthor id="6" name="Basile, Gregory" initials="BG" lastIdx="9"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CDE"/>
    <a:srgbClr val="E46C0A"/>
    <a:srgbClr val="82E1E4"/>
    <a:srgbClr val="5E8AB4"/>
    <a:srgbClr val="25D129"/>
    <a:srgbClr val="DC4234"/>
    <a:srgbClr val="00AEB3"/>
    <a:srgbClr val="FFCC0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6" autoAdjust="0"/>
    <p:restoredTop sz="94880" autoAdjust="0"/>
  </p:normalViewPr>
  <p:slideViewPr>
    <p:cSldViewPr snapToGrid="0">
      <p:cViewPr varScale="1">
        <p:scale>
          <a:sx n="88" d="100"/>
          <a:sy n="88" d="100"/>
        </p:scale>
        <p:origin x="158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44"/>
        <p:guide pos="2124"/>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2" y="12"/>
            <a:ext cx="3043447" cy="464977"/>
          </a:xfrm>
          <a:prstGeom prst="rect">
            <a:avLst/>
          </a:prstGeom>
        </p:spPr>
        <p:txBody>
          <a:bodyPr vert="horz" lIns="91239" tIns="45618" rIns="91239" bIns="45618" rtlCol="0"/>
          <a:lstStyle>
            <a:lvl1pPr algn="l">
              <a:defRPr sz="1200"/>
            </a:lvl1pPr>
          </a:lstStyle>
          <a:p>
            <a:endParaRPr lang="en-US"/>
          </a:p>
        </p:txBody>
      </p:sp>
      <p:sp>
        <p:nvSpPr>
          <p:cNvPr id="4" name="Footer Placeholder 3"/>
          <p:cNvSpPr>
            <a:spLocks noGrp="1"/>
          </p:cNvSpPr>
          <p:nvPr>
            <p:ph type="ftr" sz="quarter" idx="2"/>
          </p:nvPr>
        </p:nvSpPr>
        <p:spPr>
          <a:xfrm>
            <a:off x="12" y="8842547"/>
            <a:ext cx="3043447" cy="464977"/>
          </a:xfrm>
          <a:prstGeom prst="rect">
            <a:avLst/>
          </a:prstGeom>
        </p:spPr>
        <p:txBody>
          <a:bodyPr vert="horz" lIns="91239" tIns="45618" rIns="91239" bIns="45618" rtlCol="0" anchor="b"/>
          <a:lstStyle>
            <a:lvl1pPr algn="l">
              <a:defRPr sz="1200"/>
            </a:lvl1pPr>
          </a:lstStyle>
          <a:p>
            <a:endParaRPr lang="en-US"/>
          </a:p>
        </p:txBody>
      </p:sp>
      <p:sp>
        <p:nvSpPr>
          <p:cNvPr id="5" name="Slide Number Placeholder 4"/>
          <p:cNvSpPr>
            <a:spLocks noGrp="1"/>
          </p:cNvSpPr>
          <p:nvPr>
            <p:ph type="sldNum" sz="quarter" idx="3"/>
          </p:nvPr>
        </p:nvSpPr>
        <p:spPr>
          <a:xfrm>
            <a:off x="3978075" y="8842547"/>
            <a:ext cx="3043447" cy="464977"/>
          </a:xfrm>
          <a:prstGeom prst="rect">
            <a:avLst/>
          </a:prstGeom>
        </p:spPr>
        <p:txBody>
          <a:bodyPr vert="horz" lIns="91239" tIns="45618" rIns="91239" bIns="45618" rtlCol="0" anchor="b"/>
          <a:lstStyle>
            <a:lvl1pPr algn="r">
              <a:defRPr sz="1200"/>
            </a:lvl1pPr>
          </a:lstStyle>
          <a:p>
            <a:fld id="{70787CFD-D5C7-455D-B121-683BFE13FBD4}" type="slidenum">
              <a:rPr lang="en-US" smtClean="0"/>
              <a:pPr/>
              <a:t>‹#›</a:t>
            </a:fld>
            <a:endParaRPr lang="en-US"/>
          </a:p>
        </p:txBody>
      </p:sp>
    </p:spTree>
    <p:extLst>
      <p:ext uri="{BB962C8B-B14F-4D97-AF65-F5344CB8AC3E}">
        <p14:creationId xmlns:p14="http://schemas.microsoft.com/office/powerpoint/2010/main" val="339198984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6"/>
            <a:ext cx="3043343" cy="465455"/>
          </a:xfrm>
          <a:prstGeom prst="rect">
            <a:avLst/>
          </a:prstGeom>
        </p:spPr>
        <p:txBody>
          <a:bodyPr vert="horz" lIns="93134" tIns="46567" rIns="93134" bIns="46567" rtlCol="0"/>
          <a:lstStyle>
            <a:lvl1pPr algn="l">
              <a:defRPr sz="1200"/>
            </a:lvl1pPr>
          </a:lstStyle>
          <a:p>
            <a:endParaRPr lang="en-US"/>
          </a:p>
        </p:txBody>
      </p:sp>
      <p:sp>
        <p:nvSpPr>
          <p:cNvPr id="3" name="Date Placeholder 2"/>
          <p:cNvSpPr>
            <a:spLocks noGrp="1"/>
          </p:cNvSpPr>
          <p:nvPr>
            <p:ph type="dt" idx="1"/>
          </p:nvPr>
        </p:nvSpPr>
        <p:spPr>
          <a:xfrm>
            <a:off x="3978139" y="6"/>
            <a:ext cx="3043343" cy="465455"/>
          </a:xfrm>
          <a:prstGeom prst="rect">
            <a:avLst/>
          </a:prstGeom>
        </p:spPr>
        <p:txBody>
          <a:bodyPr vert="horz" lIns="93134" tIns="46567" rIns="93134" bIns="46567" rtlCol="0"/>
          <a:lstStyle>
            <a:lvl1pPr algn="r">
              <a:defRPr sz="1200"/>
            </a:lvl1pPr>
          </a:lstStyle>
          <a:p>
            <a:fld id="{49E4E862-E263-8B4A-AFB5-DFAAA754BCA9}" type="datetime1">
              <a:rPr lang="en-US" smtClean="0"/>
              <a:t>1/25/2023</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134" tIns="46567" rIns="93134" bIns="46567" rtlCol="0" anchor="ctr"/>
          <a:lstStyle/>
          <a:p>
            <a:endParaRPr lang="en-US"/>
          </a:p>
        </p:txBody>
      </p:sp>
      <p:sp>
        <p:nvSpPr>
          <p:cNvPr id="5" name="Notes Placeholder 4"/>
          <p:cNvSpPr>
            <a:spLocks noGrp="1"/>
          </p:cNvSpPr>
          <p:nvPr>
            <p:ph type="body" sz="quarter" idx="3"/>
          </p:nvPr>
        </p:nvSpPr>
        <p:spPr>
          <a:xfrm>
            <a:off x="702313" y="4421825"/>
            <a:ext cx="5618480" cy="4189095"/>
          </a:xfrm>
          <a:prstGeom prst="rect">
            <a:avLst/>
          </a:prstGeom>
        </p:spPr>
        <p:txBody>
          <a:bodyPr vert="horz" lIns="93134" tIns="46567" rIns="93134" bIns="4656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2036"/>
            <a:ext cx="3043343" cy="465455"/>
          </a:xfrm>
          <a:prstGeom prst="rect">
            <a:avLst/>
          </a:prstGeom>
        </p:spPr>
        <p:txBody>
          <a:bodyPr vert="horz" lIns="93134" tIns="46567" rIns="93134" bIns="46567" rtlCol="0" anchor="b"/>
          <a:lstStyle>
            <a:lvl1pPr algn="l">
              <a:defRPr sz="1200"/>
            </a:lvl1pPr>
          </a:lstStyle>
          <a:p>
            <a:endParaRPr lang="en-US"/>
          </a:p>
        </p:txBody>
      </p:sp>
      <p:sp>
        <p:nvSpPr>
          <p:cNvPr id="7" name="Slide Number Placeholder 6"/>
          <p:cNvSpPr>
            <a:spLocks noGrp="1"/>
          </p:cNvSpPr>
          <p:nvPr>
            <p:ph type="sldNum" sz="quarter" idx="5"/>
          </p:nvPr>
        </p:nvSpPr>
        <p:spPr>
          <a:xfrm>
            <a:off x="3978139" y="8842036"/>
            <a:ext cx="3043343" cy="465455"/>
          </a:xfrm>
          <a:prstGeom prst="rect">
            <a:avLst/>
          </a:prstGeom>
        </p:spPr>
        <p:txBody>
          <a:bodyPr vert="horz" lIns="93134" tIns="46567" rIns="93134" bIns="46567" rtlCol="0" anchor="b"/>
          <a:lstStyle>
            <a:lvl1pPr algn="r">
              <a:defRPr sz="1200"/>
            </a:lvl1pPr>
          </a:lstStyle>
          <a:p>
            <a:fld id="{BA49F774-CCF9-492C-9AEB-F2814D4A6625}" type="slidenum">
              <a:rPr lang="en-US" smtClean="0"/>
              <a:pPr/>
              <a:t>‹#›</a:t>
            </a:fld>
            <a:endParaRPr lang="en-US"/>
          </a:p>
        </p:txBody>
      </p:sp>
    </p:spTree>
    <p:extLst>
      <p:ext uri="{BB962C8B-B14F-4D97-AF65-F5344CB8AC3E}">
        <p14:creationId xmlns:p14="http://schemas.microsoft.com/office/powerpoint/2010/main" val="1913010238"/>
      </p:ext>
    </p:extLst>
  </p:cSld>
  <p:clrMap bg1="lt1" tx1="dk1" bg2="lt2" tx2="dk2" accent1="accent1" accent2="accent2" accent3="accent3" accent4="accent4" accent5="accent5" accent6="accent6" hlink="hlink" folHlink="folHlink"/>
  <p:hf hdr="0" ftr="0"/>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2"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100" algn="l" defTabSz="914314" rtl="0" eaLnBrk="1" latinLnBrk="0" hangingPunct="1">
      <a:defRPr sz="1200" kern="1200">
        <a:solidFill>
          <a:schemeClr val="tx1"/>
        </a:solidFill>
        <a:latin typeface="+mn-lt"/>
        <a:ea typeface="+mn-ea"/>
        <a:cs typeface="+mn-cs"/>
      </a:defRPr>
    </a:lvl8pPr>
    <a:lvl9pPr marL="3657257"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1</a:t>
            </a:fld>
            <a:endParaRPr lang="en-US"/>
          </a:p>
        </p:txBody>
      </p:sp>
    </p:spTree>
    <p:extLst>
      <p:ext uri="{BB962C8B-B14F-4D97-AF65-F5344CB8AC3E}">
        <p14:creationId xmlns:p14="http://schemas.microsoft.com/office/powerpoint/2010/main" val="3217306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19</a:t>
            </a:fld>
            <a:endParaRPr lang="en-US"/>
          </a:p>
        </p:txBody>
      </p:sp>
    </p:spTree>
    <p:extLst>
      <p:ext uri="{BB962C8B-B14F-4D97-AF65-F5344CB8AC3E}">
        <p14:creationId xmlns:p14="http://schemas.microsoft.com/office/powerpoint/2010/main" val="3189453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A32C21-3F85-45CD-B12B-A3CDBFC8E8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67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47</a:t>
            </a:fld>
            <a:endParaRPr lang="en-US"/>
          </a:p>
        </p:txBody>
      </p:sp>
    </p:spTree>
    <p:extLst>
      <p:ext uri="{BB962C8B-B14F-4D97-AF65-F5344CB8AC3E}">
        <p14:creationId xmlns:p14="http://schemas.microsoft.com/office/powerpoint/2010/main" val="158437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2</a:t>
            </a:fld>
            <a:endParaRPr lang="en-US"/>
          </a:p>
        </p:txBody>
      </p:sp>
    </p:spTree>
    <p:extLst>
      <p:ext uri="{BB962C8B-B14F-4D97-AF65-F5344CB8AC3E}">
        <p14:creationId xmlns:p14="http://schemas.microsoft.com/office/powerpoint/2010/main" val="50047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1"/>
              <a:t>Examples</a:t>
            </a:r>
            <a:r>
              <a:rPr lang="en-US"/>
              <a:t>. Telecom towers, underground ducting, and physical cabinet structures, electronic assets such as radio antennas, radio heads, switches, power supply units.</a:t>
            </a:r>
          </a:p>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3</a:t>
            </a:fld>
            <a:endParaRPr lang="en-US"/>
          </a:p>
        </p:txBody>
      </p:sp>
    </p:spTree>
    <p:extLst>
      <p:ext uri="{BB962C8B-B14F-4D97-AF65-F5344CB8AC3E}">
        <p14:creationId xmlns:p14="http://schemas.microsoft.com/office/powerpoint/2010/main" val="317341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4</a:t>
            </a:fld>
            <a:endParaRPr lang="en-US"/>
          </a:p>
        </p:txBody>
      </p:sp>
    </p:spTree>
    <p:extLst>
      <p:ext uri="{BB962C8B-B14F-4D97-AF65-F5344CB8AC3E}">
        <p14:creationId xmlns:p14="http://schemas.microsoft.com/office/powerpoint/2010/main" val="2744034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fontAlgn="base">
              <a:lnSpc>
                <a:spcPct val="125000"/>
              </a:lnSpc>
              <a:spcBef>
                <a:spcPts val="0"/>
              </a:spcBef>
              <a:spcAft>
                <a:spcPts val="0"/>
              </a:spcAft>
            </a:pPr>
            <a:r>
              <a:rPr lang="en-US" sz="1800">
                <a:solidFill>
                  <a:srgbClr val="010000"/>
                </a:solidFill>
                <a:effectLst/>
                <a:latin typeface="Arial" panose="020B0604020202020204" pitchFamily="34" charset="0"/>
                <a:ea typeface="Times New Roman" panose="02020603050405020304" pitchFamily="18" charset="0"/>
                <a:cs typeface="Arial" panose="020B0604020202020204" pitchFamily="34" charset="0"/>
              </a:rPr>
              <a:t>Let us start by looking at connectivity from a historical perspective. </a:t>
            </a:r>
          </a:p>
          <a:p>
            <a:pPr marL="285750" marR="0" indent="-285750" fontAlgn="base">
              <a:lnSpc>
                <a:spcPct val="125000"/>
              </a:lnSpc>
              <a:spcBef>
                <a:spcPts val="0"/>
              </a:spcBef>
              <a:spcAft>
                <a:spcPts val="0"/>
              </a:spcAft>
              <a:buFontTx/>
              <a:buChar char="-"/>
            </a:pPr>
            <a:r>
              <a:rPr lang="en-US" sz="1800">
                <a:solidFill>
                  <a:srgbClr val="010000"/>
                </a:solidFill>
                <a:effectLst/>
                <a:latin typeface="Arial" panose="020B0604020202020204" pitchFamily="34" charset="0"/>
                <a:ea typeface="Times New Roman" panose="02020603050405020304" pitchFamily="18" charset="0"/>
                <a:cs typeface="Arial" panose="020B0604020202020204" pitchFamily="34" charset="0"/>
              </a:rPr>
              <a:t>During the late 19th century and early 20th century, it was RAILROADS </a:t>
            </a:r>
            <a:r>
              <a:rPr lang="en-US" sz="1800">
                <a:solidFill>
                  <a:srgbClr val="010000"/>
                </a:solidFill>
                <a:effectLst/>
                <a:latin typeface="Arial" panose="020B0604020202020204" pitchFamily="34" charset="0"/>
                <a:ea typeface="Times New Roman" panose="02020603050405020304" pitchFamily="18" charset="0"/>
              </a:rPr>
              <a:t>that connected communities and unleashed new opportunities for growth and development. </a:t>
            </a:r>
          </a:p>
          <a:p>
            <a:pPr marL="285750" marR="0" indent="-285750" fontAlgn="base">
              <a:lnSpc>
                <a:spcPct val="125000"/>
              </a:lnSpc>
              <a:spcBef>
                <a:spcPts val="0"/>
              </a:spcBef>
              <a:spcAft>
                <a:spcPts val="0"/>
              </a:spcAft>
              <a:buFontTx/>
              <a:buChar char="-"/>
            </a:pPr>
            <a:r>
              <a:rPr lang="en-US" sz="1800">
                <a:solidFill>
                  <a:srgbClr val="010000"/>
                </a:solidFill>
                <a:effectLst/>
                <a:latin typeface="Arial" panose="020B0604020202020204" pitchFamily="34" charset="0"/>
                <a:ea typeface="Times New Roman" panose="02020603050405020304" pitchFamily="18" charset="0"/>
              </a:rPr>
              <a:t>Throughout most of the 20th century, it was HIGHWAYS that brought people and markets closer to each other. </a:t>
            </a:r>
          </a:p>
          <a:p>
            <a:pPr marL="285750" marR="0" indent="-285750" fontAlgn="base">
              <a:lnSpc>
                <a:spcPct val="125000"/>
              </a:lnSpc>
              <a:spcBef>
                <a:spcPts val="0"/>
              </a:spcBef>
              <a:spcAft>
                <a:spcPts val="0"/>
              </a:spcAft>
              <a:buFontTx/>
              <a:buChar char="-"/>
            </a:pPr>
            <a:r>
              <a:rPr lang="en-US" sz="1800">
                <a:solidFill>
                  <a:srgbClr val="010000"/>
                </a:solidFill>
                <a:effectLst/>
                <a:latin typeface="Arial" panose="020B0604020202020204" pitchFamily="34" charset="0"/>
                <a:ea typeface="Times New Roman" panose="02020603050405020304" pitchFamily="18" charset="0"/>
              </a:rPr>
              <a:t>The 21st century is the era of INTERNET. </a:t>
            </a: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5</a:t>
            </a:fld>
            <a:endParaRPr lang="en-US"/>
          </a:p>
        </p:txBody>
      </p:sp>
    </p:spTree>
    <p:extLst>
      <p:ext uri="{BB962C8B-B14F-4D97-AF65-F5344CB8AC3E}">
        <p14:creationId xmlns:p14="http://schemas.microsoft.com/office/powerpoint/2010/main" val="123840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fontAlgn="base">
              <a:lnSpc>
                <a:spcPct val="125000"/>
              </a:lnSpc>
              <a:spcBef>
                <a:spcPts val="0"/>
              </a:spcBef>
              <a:spcAft>
                <a:spcPts val="0"/>
              </a:spcAft>
            </a:pPr>
            <a:r>
              <a:rPr lang="en-US" sz="1800">
                <a:solidFill>
                  <a:srgbClr val="010000"/>
                </a:solidFill>
                <a:effectLst/>
                <a:latin typeface="Arial" panose="020B0604020202020204" pitchFamily="34" charset="0"/>
                <a:ea typeface="Times New Roman" panose="02020603050405020304" pitchFamily="18" charset="0"/>
                <a:cs typeface="Arial" panose="020B0604020202020204" pitchFamily="34" charset="0"/>
              </a:rPr>
              <a:t>But yet, the world remains DIGITALLY DIVIDED. The digital divide is colossal. Only half of the global population is connected to digital services, mainly in high- and middle-income countries.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0" marR="0" fontAlgn="base">
              <a:lnSpc>
                <a:spcPct val="125000"/>
              </a:lnSpc>
              <a:spcBef>
                <a:spcPts val="0"/>
              </a:spcBef>
              <a:spcAft>
                <a:spcPts val="0"/>
              </a:spcAft>
            </a:pPr>
            <a:r>
              <a:rPr lang="en-US" sz="1800">
                <a:solidFill>
                  <a:srgbClr val="010000"/>
                </a:solidFill>
                <a:effectLst/>
                <a:latin typeface="Arial" panose="020B0604020202020204" pitchFamily="34" charset="0"/>
                <a:ea typeface="Times New Roman" panose="02020603050405020304" pitchFamily="18" charset="0"/>
              </a:rPr>
              <a:t>The map conveys the picture of the digital divide ACROSS countries very well. The areas colored in red and blue, where most of the world population lives, still have low connectivity.</a:t>
            </a: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6</a:t>
            </a:fld>
            <a:endParaRPr lang="en-US"/>
          </a:p>
        </p:txBody>
      </p:sp>
    </p:spTree>
    <p:extLst>
      <p:ext uri="{BB962C8B-B14F-4D97-AF65-F5344CB8AC3E}">
        <p14:creationId xmlns:p14="http://schemas.microsoft.com/office/powerpoint/2010/main" val="323329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fontAlgn="base">
              <a:lnSpc>
                <a:spcPct val="125000"/>
              </a:lnSpc>
              <a:spcBef>
                <a:spcPts val="0"/>
              </a:spcBef>
              <a:spcAft>
                <a:spcPts val="0"/>
              </a:spcAft>
            </a:pPr>
            <a:r>
              <a:rPr lang="en-US" sz="1800">
                <a:solidFill>
                  <a:srgbClr val="010000"/>
                </a:solidFill>
                <a:effectLst/>
                <a:latin typeface="Arial" panose="020B0604020202020204" pitchFamily="34" charset="0"/>
                <a:ea typeface="Times New Roman" panose="02020603050405020304" pitchFamily="18" charset="0"/>
                <a:cs typeface="Arial" panose="020B0604020202020204" pitchFamily="34" charset="0"/>
              </a:rPr>
              <a:t>Most countries in Africa, and many countries in Southeast Asia, have poor connectivity. In contrast, in most advanced economies, connectivity is near perfect. The large digital divide creates UNEQUAL OPPORTUNITIES for growth and development across countries.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pPr marL="0" marR="0" fontAlgn="base">
              <a:lnSpc>
                <a:spcPct val="125000"/>
              </a:lnSpc>
              <a:spcBef>
                <a:spcPts val="0"/>
              </a:spcBef>
              <a:spcAft>
                <a:spcPts val="0"/>
              </a:spcAft>
            </a:pPr>
            <a:r>
              <a:rPr lang="en-US" sz="1800">
                <a:solidFill>
                  <a:srgbClr val="01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a:effectLst/>
              <a:latin typeface="Arial" panose="020B0604020202020204" pitchFamily="34" charset="0"/>
              <a:ea typeface="Arial" panose="020B0604020202020204" pitchFamily="34" charset="0"/>
              <a:cs typeface="Times New Roman" panose="02020603050405020304" pitchFamily="18" charset="0"/>
            </a:endParaRPr>
          </a:p>
          <a:p>
            <a:r>
              <a:rPr lang="en-US" sz="1800">
                <a:solidFill>
                  <a:srgbClr val="010000"/>
                </a:solidFill>
                <a:effectLst/>
                <a:latin typeface="Arial" panose="020B0604020202020204" pitchFamily="34" charset="0"/>
                <a:ea typeface="Times New Roman" panose="02020603050405020304" pitchFamily="18" charset="0"/>
              </a:rPr>
              <a:t>This digital divide is also salient WITHIN COUNTRIES. For example, women have lower access to internet than men. This digital divide is even more staggering in low-income countries. </a:t>
            </a: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7</a:t>
            </a:fld>
            <a:endParaRPr lang="en-US"/>
          </a:p>
        </p:txBody>
      </p:sp>
    </p:spTree>
    <p:extLst>
      <p:ext uri="{BB962C8B-B14F-4D97-AF65-F5344CB8AC3E}">
        <p14:creationId xmlns:p14="http://schemas.microsoft.com/office/powerpoint/2010/main" val="2333512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en-US"/>
              <a:t>The evolution of mobile connectivity has been impressive: from voice and heavy devices to virtual reality in tiny devices.  </a:t>
            </a:r>
          </a:p>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en-US"/>
              <a:t>(Btw, “odd” generations---1G, 3G, 5G---were not as disruptive at the “even” generations ;)</a:t>
            </a:r>
          </a:p>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en-US"/>
              <a:t>We focus on 4G connectivity with allows for multi-party wireless internet access at a high speed. </a:t>
            </a:r>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8</a:t>
            </a:fld>
            <a:endParaRPr lang="en-US"/>
          </a:p>
        </p:txBody>
      </p:sp>
    </p:spTree>
    <p:extLst>
      <p:ext uri="{BB962C8B-B14F-4D97-AF65-F5344CB8AC3E}">
        <p14:creationId xmlns:p14="http://schemas.microsoft.com/office/powerpoint/2010/main" val="12565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1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en-US"/>
          </a:p>
        </p:txBody>
      </p:sp>
      <p:sp>
        <p:nvSpPr>
          <p:cNvPr id="4" name="Date Placeholder 3"/>
          <p:cNvSpPr>
            <a:spLocks noGrp="1"/>
          </p:cNvSpPr>
          <p:nvPr>
            <p:ph type="dt" idx="1"/>
          </p:nvPr>
        </p:nvSpPr>
        <p:spPr/>
        <p:txBody>
          <a:bodyPr/>
          <a:lstStyle/>
          <a:p>
            <a:fld id="{49E4E862-E263-8B4A-AFB5-DFAAA754BCA9}" type="datetime1">
              <a:rPr lang="en-US" smtClean="0"/>
              <a:t>1/25/2023</a:t>
            </a:fld>
            <a:endParaRPr lang="en-US"/>
          </a:p>
        </p:txBody>
      </p:sp>
      <p:sp>
        <p:nvSpPr>
          <p:cNvPr id="5" name="Slide Number Placeholder 4"/>
          <p:cNvSpPr>
            <a:spLocks noGrp="1"/>
          </p:cNvSpPr>
          <p:nvPr>
            <p:ph type="sldNum" sz="quarter" idx="5"/>
          </p:nvPr>
        </p:nvSpPr>
        <p:spPr/>
        <p:txBody>
          <a:bodyPr/>
          <a:lstStyle/>
          <a:p>
            <a:fld id="{BA49F774-CCF9-492C-9AEB-F2814D4A6625}" type="slidenum">
              <a:rPr lang="en-US" smtClean="0"/>
              <a:pPr/>
              <a:t>9</a:t>
            </a:fld>
            <a:endParaRPr lang="en-US"/>
          </a:p>
        </p:txBody>
      </p:sp>
    </p:spTree>
    <p:extLst>
      <p:ext uri="{BB962C8B-B14F-4D97-AF65-F5344CB8AC3E}">
        <p14:creationId xmlns:p14="http://schemas.microsoft.com/office/powerpoint/2010/main" val="2074340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35A615-44B8-AC4C-BDEB-B9D50F7261D9}"/>
              </a:ext>
            </a:extLst>
          </p:cNvPr>
          <p:cNvSpPr/>
          <p:nvPr userDrawn="1"/>
        </p:nvSpPr>
        <p:spPr>
          <a:xfrm>
            <a:off x="11938958" y="-2"/>
            <a:ext cx="253042" cy="6858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741048" y="1940930"/>
            <a:ext cx="5515284" cy="2239337"/>
          </a:xfrm>
        </p:spPr>
        <p:txBody>
          <a:bodyPr lIns="0" tIns="0" rIns="0" bIns="45720" anchor="b" anchorCtr="0">
            <a:normAutofit/>
          </a:bodyPr>
          <a:lstStyle>
            <a:lvl1pPr algn="l">
              <a:lnSpc>
                <a:spcPct val="95000"/>
              </a:lnSpc>
              <a:defRPr sz="4000" b="0" i="0">
                <a:solidFill>
                  <a:schemeClr val="tx2"/>
                </a:solidFill>
                <a:latin typeface="Arial Black" panose="020B0604020202020204" pitchFamily="34" charset="0"/>
                <a:cs typeface="Arial Black" panose="020B0604020202020204" pitchFamily="34" charset="0"/>
              </a:defRPr>
            </a:lvl1pPr>
          </a:lstStyle>
          <a:p>
            <a:r>
              <a:rPr lang="en-US"/>
              <a:t>Presentation Title up to three lines in length</a:t>
            </a:r>
          </a:p>
        </p:txBody>
      </p:sp>
      <p:sp>
        <p:nvSpPr>
          <p:cNvPr id="3" name="Subtitle 2"/>
          <p:cNvSpPr>
            <a:spLocks noGrp="1"/>
          </p:cNvSpPr>
          <p:nvPr>
            <p:ph type="subTitle" idx="1" hasCustomPrompt="1"/>
          </p:nvPr>
        </p:nvSpPr>
        <p:spPr>
          <a:xfrm>
            <a:off x="5741048" y="4180267"/>
            <a:ext cx="5515284" cy="465240"/>
          </a:xfrm>
        </p:spPr>
        <p:txBody>
          <a:bodyPr lIns="0" tIns="91440" rIns="0" bIns="0"/>
          <a:lstStyle>
            <a:lvl1pPr marL="0" indent="0" algn="l">
              <a:buNone/>
              <a:defRPr b="1" cap="all" baseline="0">
                <a:solidFill>
                  <a:schemeClr val="tx2"/>
                </a:solidFill>
              </a:defRPr>
            </a:lvl1pPr>
            <a:lvl2pPr marL="457157" indent="0" algn="ctr">
              <a:buNone/>
              <a:defRPr>
                <a:solidFill>
                  <a:schemeClr val="tx1">
                    <a:tint val="75000"/>
                  </a:schemeClr>
                </a:solidFill>
              </a:defRPr>
            </a:lvl2pPr>
            <a:lvl3pPr marL="914314" indent="0" algn="ctr">
              <a:buNone/>
              <a:defRPr>
                <a:solidFill>
                  <a:schemeClr val="tx1">
                    <a:tint val="75000"/>
                  </a:schemeClr>
                </a:solidFill>
              </a:defRPr>
            </a:lvl3pPr>
            <a:lvl4pPr marL="1371472" indent="0" algn="ctr">
              <a:buNone/>
              <a:defRPr>
                <a:solidFill>
                  <a:schemeClr val="tx1">
                    <a:tint val="75000"/>
                  </a:schemeClr>
                </a:solidFill>
              </a:defRPr>
            </a:lvl4pPr>
            <a:lvl5pPr marL="1828628" indent="0" algn="ctr">
              <a:buNone/>
              <a:defRPr>
                <a:solidFill>
                  <a:schemeClr val="tx1">
                    <a:tint val="75000"/>
                  </a:schemeClr>
                </a:solidFill>
              </a:defRPr>
            </a:lvl5pPr>
            <a:lvl6pPr marL="2285785" indent="0" algn="ctr">
              <a:buNone/>
              <a:defRPr>
                <a:solidFill>
                  <a:schemeClr val="tx1">
                    <a:tint val="75000"/>
                  </a:schemeClr>
                </a:solidFill>
              </a:defRPr>
            </a:lvl6pPr>
            <a:lvl7pPr marL="2742942" indent="0" algn="ctr">
              <a:buNone/>
              <a:defRPr>
                <a:solidFill>
                  <a:schemeClr val="tx1">
                    <a:tint val="75000"/>
                  </a:schemeClr>
                </a:solidFill>
              </a:defRPr>
            </a:lvl7pPr>
            <a:lvl8pPr marL="3200100" indent="0" algn="ctr">
              <a:buNone/>
              <a:defRPr>
                <a:solidFill>
                  <a:schemeClr val="tx1">
                    <a:tint val="75000"/>
                  </a:schemeClr>
                </a:solidFill>
              </a:defRPr>
            </a:lvl8pPr>
            <a:lvl9pPr marL="3657257" indent="0" algn="ctr">
              <a:buNone/>
              <a:defRPr>
                <a:solidFill>
                  <a:schemeClr val="tx1">
                    <a:tint val="75000"/>
                  </a:schemeClr>
                </a:solidFill>
              </a:defRPr>
            </a:lvl9pPr>
          </a:lstStyle>
          <a:p>
            <a:r>
              <a:rPr lang="en-US"/>
              <a:t>Month </a:t>
            </a:r>
            <a:r>
              <a:rPr lang="en-US" err="1"/>
              <a:t>dd</a:t>
            </a:r>
            <a:r>
              <a:rPr lang="en-US"/>
              <a:t>, </a:t>
            </a:r>
            <a:r>
              <a:rPr lang="en-US" err="1"/>
              <a:t>yyyy</a:t>
            </a:r>
            <a:endParaRPr lang="en-US"/>
          </a:p>
        </p:txBody>
      </p:sp>
      <p:sp>
        <p:nvSpPr>
          <p:cNvPr id="12" name="Text Placeholder 11">
            <a:extLst>
              <a:ext uri="{FF2B5EF4-FFF2-40B4-BE49-F238E27FC236}">
                <a16:creationId xmlns:a16="http://schemas.microsoft.com/office/drawing/2014/main" id="{FF8FC6B8-AF18-8A44-98A9-C2E79C685356}"/>
              </a:ext>
            </a:extLst>
          </p:cNvPr>
          <p:cNvSpPr>
            <a:spLocks noGrp="1"/>
          </p:cNvSpPr>
          <p:nvPr>
            <p:ph type="body" sz="quarter" idx="10" hasCustomPrompt="1"/>
          </p:nvPr>
        </p:nvSpPr>
        <p:spPr>
          <a:xfrm>
            <a:off x="5741048" y="4879731"/>
            <a:ext cx="5515284" cy="1213338"/>
          </a:xfrm>
        </p:spPr>
        <p:txBody>
          <a:bodyPr lIns="0" tIns="0" rIns="0" bIns="0" anchor="b" anchorCtr="0"/>
          <a:lstStyle>
            <a:lvl1pPr marL="0" indent="0">
              <a:spcBef>
                <a:spcPts val="300"/>
              </a:spcBef>
              <a:buNone/>
              <a:tabLst/>
              <a:defRPr>
                <a:solidFill>
                  <a:schemeClr val="bg1">
                    <a:lumMod val="50000"/>
                  </a:schemeClr>
                </a:solidFill>
              </a:defRPr>
            </a:lvl1pPr>
            <a:lvl2pPr marL="0" indent="0">
              <a:spcBef>
                <a:spcPts val="300"/>
              </a:spcBef>
              <a:buNone/>
              <a:tabLst/>
              <a:defRPr>
                <a:solidFill>
                  <a:schemeClr val="bg1">
                    <a:lumMod val="50000"/>
                  </a:schemeClr>
                </a:solidFill>
              </a:defRPr>
            </a:lvl2pPr>
            <a:lvl3pPr marL="0" indent="0">
              <a:spcBef>
                <a:spcPts val="300"/>
              </a:spcBef>
              <a:buNone/>
              <a:tabLst/>
              <a:defRPr>
                <a:solidFill>
                  <a:schemeClr val="bg1">
                    <a:lumMod val="50000"/>
                  </a:schemeClr>
                </a:solidFill>
              </a:defRPr>
            </a:lvl3pPr>
            <a:lvl4pPr marL="0" indent="0">
              <a:spcBef>
                <a:spcPts val="300"/>
              </a:spcBef>
              <a:buNone/>
              <a:tabLst/>
              <a:defRPr>
                <a:solidFill>
                  <a:schemeClr val="bg1">
                    <a:lumMod val="50000"/>
                  </a:schemeClr>
                </a:solidFill>
              </a:defRPr>
            </a:lvl4pPr>
            <a:lvl5pPr marL="0" indent="0">
              <a:spcBef>
                <a:spcPts val="300"/>
              </a:spcBef>
              <a:buNone/>
              <a:tabLst/>
              <a:defRPr>
                <a:solidFill>
                  <a:schemeClr val="bg1">
                    <a:lumMod val="50000"/>
                  </a:schemeClr>
                </a:solidFill>
              </a:defRPr>
            </a:lvl5pPr>
          </a:lstStyle>
          <a:p>
            <a:pPr lvl="0"/>
            <a:r>
              <a:rPr lang="en-US"/>
              <a:t>Speaker Name</a:t>
            </a:r>
          </a:p>
          <a:p>
            <a:pPr lvl="0"/>
            <a:r>
              <a:rPr lang="en-US"/>
              <a:t>Division/Title/Affiliation</a:t>
            </a:r>
          </a:p>
        </p:txBody>
      </p:sp>
      <p:sp>
        <p:nvSpPr>
          <p:cNvPr id="5" name="Picture Placeholder 4">
            <a:extLst>
              <a:ext uri="{FF2B5EF4-FFF2-40B4-BE49-F238E27FC236}">
                <a16:creationId xmlns:a16="http://schemas.microsoft.com/office/drawing/2014/main" id="{EDD8EAEE-101A-B04C-9480-47C14533CE54}"/>
              </a:ext>
            </a:extLst>
          </p:cNvPr>
          <p:cNvSpPr>
            <a:spLocks noGrp="1"/>
          </p:cNvSpPr>
          <p:nvPr>
            <p:ph type="pic" sz="quarter" idx="11" hasCustomPrompt="1"/>
          </p:nvPr>
        </p:nvSpPr>
        <p:spPr>
          <a:xfrm>
            <a:off x="0" y="0"/>
            <a:ext cx="4891088" cy="6858000"/>
          </a:xfrm>
          <a:solidFill>
            <a:schemeClr val="tx2"/>
          </a:solidFill>
        </p:spPr>
        <p:txBody>
          <a:bodyPr lIns="365760" tIns="365760" rIns="365760" bIns="2971800" anchor="b">
            <a:normAutofit/>
          </a:bodyPr>
          <a:lstStyle>
            <a:lvl1pPr marL="0" indent="0" algn="ctr">
              <a:buNone/>
              <a:defRPr sz="1600" i="1">
                <a:solidFill>
                  <a:schemeClr val="tx2">
                    <a:lumMod val="40000"/>
                    <a:lumOff val="60000"/>
                  </a:schemeClr>
                </a:solidFill>
              </a:defRPr>
            </a:lvl1pPr>
          </a:lstStyle>
          <a:p>
            <a:r>
              <a:rPr lang="en-US"/>
              <a:t>Click icon to insert a photo.</a:t>
            </a:r>
          </a:p>
        </p:txBody>
      </p:sp>
      <p:sp>
        <p:nvSpPr>
          <p:cNvPr id="8" name="Text Placeholder 4">
            <a:extLst>
              <a:ext uri="{FF2B5EF4-FFF2-40B4-BE49-F238E27FC236}">
                <a16:creationId xmlns:a16="http://schemas.microsoft.com/office/drawing/2014/main" id="{FEFAF05C-419E-4343-8983-4850A83FB6CD}"/>
              </a:ext>
            </a:extLst>
          </p:cNvPr>
          <p:cNvSpPr>
            <a:spLocks noGrp="1"/>
          </p:cNvSpPr>
          <p:nvPr>
            <p:ph type="body" sz="quarter" idx="12" hasCustomPrompt="1"/>
          </p:nvPr>
        </p:nvSpPr>
        <p:spPr>
          <a:xfrm>
            <a:off x="0" y="6597160"/>
            <a:ext cx="4891089" cy="260840"/>
          </a:xfrm>
        </p:spPr>
        <p:txBody>
          <a:bodyPr lIns="91440" tIns="45720" rIns="91440" bIns="45720">
            <a:noAutofit/>
          </a:bodyPr>
          <a:lstStyle>
            <a:lvl1pPr>
              <a:defRPr sz="9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orient="horz" pos="3799" userDrawn="1">
          <p15:clr>
            <a:srgbClr val="FBAE40"/>
          </p15:clr>
        </p15:guide>
        <p15:guide id="3" pos="3600" userDrawn="1">
          <p15:clr>
            <a:srgbClr val="FBAE40"/>
          </p15:clr>
        </p15:guide>
        <p15:guide id="4" pos="308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tra-Large Photo+Title (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8B1EB05-4C3D-C643-8F71-7489EF7CE397}"/>
              </a:ext>
            </a:extLst>
          </p:cNvPr>
          <p:cNvSpPr>
            <a:spLocks noGrp="1"/>
          </p:cNvSpPr>
          <p:nvPr>
            <p:ph type="pic" sz="quarter" idx="10" hasCustomPrompt="1"/>
          </p:nvPr>
        </p:nvSpPr>
        <p:spPr>
          <a:xfrm>
            <a:off x="0" y="-1"/>
            <a:ext cx="12192000" cy="6172200"/>
          </a:xfrm>
          <a:solidFill>
            <a:schemeClr val="bg1">
              <a:lumMod val="90000"/>
            </a:schemeClr>
          </a:solidFill>
        </p:spPr>
        <p:txBody>
          <a:bodyPr tIns="0" bIns="2560320" anchor="b"/>
          <a:lstStyle>
            <a:lvl1pPr algn="ctr">
              <a:defRPr i="1">
                <a:solidFill>
                  <a:schemeClr val="bg1">
                    <a:lumMod val="75000"/>
                  </a:schemeClr>
                </a:solidFill>
              </a:defRPr>
            </a:lvl1pPr>
          </a:lstStyle>
          <a:p>
            <a:r>
              <a:rPr lang="en-US"/>
              <a:t>Click icon to insert a photo.</a:t>
            </a:r>
          </a:p>
        </p:txBody>
      </p:sp>
      <p:sp>
        <p:nvSpPr>
          <p:cNvPr id="6" name="Text Placeholder 4">
            <a:extLst>
              <a:ext uri="{FF2B5EF4-FFF2-40B4-BE49-F238E27FC236}">
                <a16:creationId xmlns:a16="http://schemas.microsoft.com/office/drawing/2014/main" id="{EC91875E-B0A9-0447-9F79-6199D7261229}"/>
              </a:ext>
            </a:extLst>
          </p:cNvPr>
          <p:cNvSpPr>
            <a:spLocks noGrp="1"/>
          </p:cNvSpPr>
          <p:nvPr>
            <p:ph type="body" sz="quarter" idx="11" hasCustomPrompt="1"/>
          </p:nvPr>
        </p:nvSpPr>
        <p:spPr>
          <a:xfrm rot="5400000">
            <a:off x="8975483" y="2955682"/>
            <a:ext cx="6172198" cy="260840"/>
          </a:xfrm>
        </p:spPr>
        <p:txBody>
          <a:bodyPr lIns="91440" tIns="45720" rIns="91440" bIns="45720">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
        <p:nvSpPr>
          <p:cNvPr id="4" name="Title Placeholder 1">
            <a:extLst>
              <a:ext uri="{FF2B5EF4-FFF2-40B4-BE49-F238E27FC236}">
                <a16:creationId xmlns:a16="http://schemas.microsoft.com/office/drawing/2014/main" id="{24F27426-24A7-3845-8E05-8360D202A2F3}"/>
              </a:ext>
            </a:extLst>
          </p:cNvPr>
          <p:cNvSpPr>
            <a:spLocks noGrp="1"/>
          </p:cNvSpPr>
          <p:nvPr>
            <p:ph type="title" hasCustomPrompt="1"/>
          </p:nvPr>
        </p:nvSpPr>
        <p:spPr>
          <a:xfrm>
            <a:off x="0" y="6172200"/>
            <a:ext cx="12202245" cy="685800"/>
          </a:xfrm>
          <a:prstGeom prst="rect">
            <a:avLst/>
          </a:prstGeom>
        </p:spPr>
        <p:txBody>
          <a:bodyPr vert="horz" lIns="457200" tIns="91440" rIns="457200" bIns="182880" rtlCol="0" anchor="t" anchorCtr="0">
            <a:normAutofit/>
          </a:bodyPr>
          <a:lstStyle>
            <a:lvl1pPr algn="ctr">
              <a:defRPr lang="en-US" sz="2200" dirty="0">
                <a:solidFill>
                  <a:schemeClr val="tx2"/>
                </a:solidFill>
                <a:latin typeface="Arial Black" charset="0"/>
                <a:ea typeface="Arial Black" charset="0"/>
                <a:cs typeface="Arial Black" charset="0"/>
              </a:defRPr>
            </a:lvl1pPr>
          </a:lstStyle>
          <a:p>
            <a:pPr marL="0" lvl="0"/>
            <a:r>
              <a:rPr lang="en-US"/>
              <a:t>Title for Extra-Large </a:t>
            </a:r>
            <a:r>
              <a:rPr lang="en-US" err="1"/>
              <a:t>Photo+Title</a:t>
            </a:r>
            <a:r>
              <a:rPr lang="en-US"/>
              <a:t> (W) Layout</a:t>
            </a:r>
          </a:p>
        </p:txBody>
      </p:sp>
    </p:spTree>
    <p:extLst>
      <p:ext uri="{BB962C8B-B14F-4D97-AF65-F5344CB8AC3E}">
        <p14:creationId xmlns:p14="http://schemas.microsoft.com/office/powerpoint/2010/main" val="11519002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xtra-Large Photo (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8B1EB05-4C3D-C643-8F71-7489EF7CE397}"/>
              </a:ext>
            </a:extLst>
          </p:cNvPr>
          <p:cNvSpPr>
            <a:spLocks noGrp="1"/>
          </p:cNvSpPr>
          <p:nvPr>
            <p:ph type="pic" sz="quarter" idx="10" hasCustomPrompt="1"/>
          </p:nvPr>
        </p:nvSpPr>
        <p:spPr>
          <a:xfrm>
            <a:off x="0" y="-1"/>
            <a:ext cx="12192000" cy="6583680"/>
          </a:xfrm>
          <a:solidFill>
            <a:schemeClr val="bg1">
              <a:lumMod val="90000"/>
            </a:schemeClr>
          </a:solidFill>
        </p:spPr>
        <p:txBody>
          <a:bodyPr tIns="0" bIns="2743200" anchor="b"/>
          <a:lstStyle>
            <a:lvl1pPr algn="ctr">
              <a:defRPr i="1">
                <a:solidFill>
                  <a:schemeClr val="bg1">
                    <a:lumMod val="75000"/>
                  </a:schemeClr>
                </a:solidFill>
              </a:defRPr>
            </a:lvl1pPr>
          </a:lstStyle>
          <a:p>
            <a:r>
              <a:rPr lang="en-US"/>
              <a:t>Click icon to insert a photo.</a:t>
            </a:r>
          </a:p>
        </p:txBody>
      </p:sp>
      <p:sp>
        <p:nvSpPr>
          <p:cNvPr id="6" name="Text Placeholder 4">
            <a:extLst>
              <a:ext uri="{FF2B5EF4-FFF2-40B4-BE49-F238E27FC236}">
                <a16:creationId xmlns:a16="http://schemas.microsoft.com/office/drawing/2014/main" id="{EC91875E-B0A9-0447-9F79-6199D7261229}"/>
              </a:ext>
            </a:extLst>
          </p:cNvPr>
          <p:cNvSpPr>
            <a:spLocks noGrp="1"/>
          </p:cNvSpPr>
          <p:nvPr>
            <p:ph type="body" sz="quarter" idx="11" hasCustomPrompt="1"/>
          </p:nvPr>
        </p:nvSpPr>
        <p:spPr>
          <a:xfrm rot="5400000">
            <a:off x="8769743" y="3161422"/>
            <a:ext cx="6583678" cy="260840"/>
          </a:xfrm>
        </p:spPr>
        <p:txBody>
          <a:bodyPr lIns="91440" tIns="45720" rIns="91440" bIns="45720">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34016884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Column (B)">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bg1"/>
                </a:solidFill>
                <a:latin typeface="Arial Black" charset="0"/>
                <a:ea typeface="Arial Black" charset="0"/>
                <a:cs typeface="Arial Black" charset="0"/>
              </a:defRPr>
            </a:lvl1pPr>
          </a:lstStyle>
          <a:p>
            <a:pPr marL="0" lvl="0"/>
            <a:r>
              <a:rPr lang="en-US"/>
              <a:t>Title for Single-Column (B)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1239838" y="1469871"/>
            <a:ext cx="9715500" cy="4860591"/>
          </a:xfrm>
        </p:spPr>
        <p:txBody>
          <a:bodyPr/>
          <a:lstStyle>
            <a:lvl1pPr marL="0" marR="0" indent="0" algn="l" defTabSz="914314" rtl="0" eaLnBrk="1" fontAlgn="auto" latinLnBrk="0" hangingPunct="1">
              <a:lnSpc>
                <a:spcPct val="100000"/>
              </a:lnSpc>
              <a:spcBef>
                <a:spcPts val="2400"/>
              </a:spcBef>
              <a:spcAft>
                <a:spcPts val="0"/>
              </a:spcAft>
              <a:buClr>
                <a:schemeClr val="accent1"/>
              </a:buClr>
              <a:buSzPct val="110000"/>
              <a:buFont typeface="Wingdings" charset="2"/>
              <a:buNone/>
              <a:tabLst/>
              <a:defRPr>
                <a:solidFill>
                  <a:schemeClr val="bg1"/>
                </a:solidFill>
              </a:defRPr>
            </a:lvl1pPr>
            <a:lvl2pPr>
              <a:buClr>
                <a:schemeClr val="tx2">
                  <a:lumMod val="40000"/>
                  <a:lumOff val="60000"/>
                </a:schemeClr>
              </a:buClr>
              <a:defRPr>
                <a:solidFill>
                  <a:schemeClr val="bg1"/>
                </a:solidFill>
              </a:defRPr>
            </a:lvl2pPr>
            <a:lvl3pPr>
              <a:buClr>
                <a:schemeClr val="bg1">
                  <a:lumMod val="75000"/>
                </a:schemeClr>
              </a:buClr>
              <a:defRPr>
                <a:solidFill>
                  <a:schemeClr val="bg1"/>
                </a:solidFill>
              </a:defRPr>
            </a:lvl3pPr>
            <a:lvl4pPr>
              <a:buClr>
                <a:schemeClr val="tx2">
                  <a:lumMod val="40000"/>
                  <a:lumOff val="60000"/>
                </a:schemeClr>
              </a:buClr>
              <a:defRPr>
                <a:solidFill>
                  <a:schemeClr val="bg1"/>
                </a:solidFill>
              </a:defRPr>
            </a:lvl4pPr>
            <a:lvl5pPr>
              <a:buClr>
                <a:schemeClr val="bg1">
                  <a:lumMod val="75000"/>
                </a:schemeClr>
              </a:buClr>
              <a:defRPr>
                <a:solidFill>
                  <a:schemeClr val="bg1"/>
                </a:solidFill>
              </a:defRPr>
            </a:lvl5pPr>
          </a:lstStyle>
          <a:p>
            <a:pPr marL="0" marR="0" lvl="0" indent="0" algn="l" defTabSz="914314" rtl="0" eaLnBrk="1" fontAlgn="auto" latinLnBrk="0" hangingPunct="1">
              <a:lnSpc>
                <a:spcPct val="100000"/>
              </a:lnSpc>
              <a:spcBef>
                <a:spcPts val="2400"/>
              </a:spcBef>
              <a:spcAft>
                <a:spcPts val="0"/>
              </a:spcAft>
              <a:buClr>
                <a:schemeClr val="accent1"/>
              </a:buClr>
              <a:buSzPct val="110000"/>
              <a:buFont typeface="Wingdings" charset="2"/>
              <a:buNone/>
              <a:tabLst/>
              <a:defRPr/>
            </a:pPr>
            <a:r>
              <a:rPr lang="en-US"/>
              <a:t>Paragraph/</a:t>
            </a:r>
            <a:r>
              <a:rPr lang="en-US" err="1"/>
              <a:t>unbulleted</a:t>
            </a:r>
            <a:r>
              <a:rPr lang="en-US"/>
              <a:t> text formatting</a:t>
            </a:r>
          </a:p>
          <a:p>
            <a:pPr lvl="1"/>
            <a:r>
              <a:rPr lang="en-US"/>
              <a:t>Click the “Indent More” button (in the Home ribbon, above) for first-level bullets</a:t>
            </a:r>
          </a:p>
          <a:p>
            <a:pPr lvl="2"/>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4" name="TextBox 3">
            <a:extLst>
              <a:ext uri="{FF2B5EF4-FFF2-40B4-BE49-F238E27FC236}">
                <a16:creationId xmlns:a16="http://schemas.microsoft.com/office/drawing/2014/main" id="{5B31EA4B-58AD-3842-9BEC-4B9FF60E019D}"/>
              </a:ext>
            </a:extLst>
          </p:cNvPr>
          <p:cNvSpPr txBox="1"/>
          <p:nvPr userDrawn="1"/>
        </p:nvSpPr>
        <p:spPr>
          <a:xfrm>
            <a:off x="-1" y="6638779"/>
            <a:ext cx="9144000" cy="230832"/>
          </a:xfrm>
          <a:prstGeom prst="rect">
            <a:avLst/>
          </a:prstGeom>
          <a:noFill/>
        </p:spPr>
        <p:txBody>
          <a:bodyPr wrap="square" rtlCol="0">
            <a:spAutoFit/>
          </a:bodyPr>
          <a:lstStyle/>
          <a:p>
            <a:r>
              <a:rPr lang="en-US" sz="900" b="1" dirty="0">
                <a:solidFill>
                  <a:schemeClr val="accent1">
                    <a:lumMod val="60000"/>
                    <a:lumOff val="40000"/>
                  </a:schemeClr>
                </a:solidFill>
                <a:latin typeface="Arial Black" charset="0"/>
                <a:cs typeface="Arial Black" charset="0"/>
              </a:rPr>
              <a:t>Spring Meetings 2022 </a:t>
            </a:r>
            <a:r>
              <a:rPr lang="en-US" sz="900" b="0" dirty="0">
                <a:solidFill>
                  <a:schemeClr val="accent1">
                    <a:lumMod val="60000"/>
                    <a:lumOff val="40000"/>
                  </a:schemeClr>
                </a:solidFill>
                <a:latin typeface="+mn-lt"/>
                <a:cs typeface="Arial Black" charset="0"/>
              </a:rPr>
              <a:t>| New Economy Forum</a:t>
            </a:r>
            <a:endParaRPr lang="en-US" sz="900" b="0" dirty="0">
              <a:solidFill>
                <a:schemeClr val="accent1">
                  <a:lumMod val="60000"/>
                  <a:lumOff val="40000"/>
                </a:schemeClr>
              </a:solidFill>
              <a:latin typeface="+mn-lt"/>
            </a:endParaRPr>
          </a:p>
        </p:txBody>
      </p:sp>
      <p:sp>
        <p:nvSpPr>
          <p:cNvPr id="5" name="TextBox 4">
            <a:extLst>
              <a:ext uri="{FF2B5EF4-FFF2-40B4-BE49-F238E27FC236}">
                <a16:creationId xmlns:a16="http://schemas.microsoft.com/office/drawing/2014/main" id="{E06FD9C8-9F14-B64C-88D7-AFEADAB39B39}"/>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spTree>
    <p:extLst>
      <p:ext uri="{BB962C8B-B14F-4D97-AF65-F5344CB8AC3E}">
        <p14:creationId xmlns:p14="http://schemas.microsoft.com/office/powerpoint/2010/main" val="2879268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lumn (B)">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bg1"/>
                </a:solidFill>
                <a:latin typeface="Arial Black" charset="0"/>
                <a:ea typeface="Arial Black" charset="0"/>
                <a:cs typeface="Arial Black" charset="0"/>
              </a:defRPr>
            </a:lvl1pPr>
          </a:lstStyle>
          <a:p>
            <a:pPr marL="0" lvl="0"/>
            <a:r>
              <a:rPr lang="en-US"/>
              <a:t>Title for Two-Column (B)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1239838" y="1469871"/>
            <a:ext cx="4572000" cy="4860591"/>
          </a:xfrm>
        </p:spPr>
        <p:txBody>
          <a:bodyPr>
            <a:normAutofit/>
          </a:bodyPr>
          <a:lstStyle>
            <a:lvl1pPr>
              <a:spcBef>
                <a:spcPts val="2000"/>
              </a:spcBef>
              <a:defRPr sz="1800">
                <a:solidFill>
                  <a:schemeClr val="bg1"/>
                </a:solidFill>
              </a:defRPr>
            </a:lvl1pPr>
            <a:lvl2pPr>
              <a:buClr>
                <a:schemeClr val="tx2">
                  <a:lumMod val="40000"/>
                  <a:lumOff val="60000"/>
                </a:schemeClr>
              </a:buClr>
              <a:defRPr sz="1800">
                <a:solidFill>
                  <a:schemeClr val="bg1"/>
                </a:solidFill>
              </a:defRPr>
            </a:lvl2pPr>
            <a:lvl3pPr>
              <a:buClr>
                <a:schemeClr val="bg1">
                  <a:lumMod val="75000"/>
                </a:schemeClr>
              </a:buClr>
              <a:defRPr sz="1800">
                <a:solidFill>
                  <a:schemeClr val="bg1"/>
                </a:solidFill>
              </a:defRPr>
            </a:lvl3pPr>
            <a:lvl4pPr>
              <a:buClr>
                <a:schemeClr val="tx2">
                  <a:lumMod val="40000"/>
                  <a:lumOff val="60000"/>
                </a:schemeClr>
              </a:buClr>
              <a:defRPr sz="1800">
                <a:solidFill>
                  <a:schemeClr val="bg1"/>
                </a:solidFill>
              </a:defRPr>
            </a:lvl4pPr>
            <a:lvl5pPr>
              <a:buClr>
                <a:schemeClr val="bg1">
                  <a:lumMod val="75000"/>
                </a:schemeClr>
              </a:buClr>
              <a:defRPr sz="1800">
                <a:solidFill>
                  <a:schemeClr val="bg1"/>
                </a:solidFill>
              </a:defRPr>
            </a:lvl5pPr>
          </a:lstStyle>
          <a:p>
            <a:pPr lvl="0"/>
            <a:r>
              <a:rPr lang="en-US"/>
              <a:t>Paragraph/</a:t>
            </a:r>
            <a:r>
              <a:rPr lang="en-US" err="1"/>
              <a:t>unbulleted</a:t>
            </a:r>
            <a:r>
              <a:rPr lang="en-US"/>
              <a:t> text formatting</a:t>
            </a:r>
          </a:p>
          <a:p>
            <a:pPr lvl="1"/>
            <a:r>
              <a:rPr lang="en-US"/>
              <a:t>Click the “Indent More” button (in the Home ribbon, above) for first-level bullets</a:t>
            </a:r>
          </a:p>
          <a:p>
            <a:pPr lvl="2"/>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4" name="Text Placeholder 2">
            <a:extLst>
              <a:ext uri="{FF2B5EF4-FFF2-40B4-BE49-F238E27FC236}">
                <a16:creationId xmlns:a16="http://schemas.microsoft.com/office/drawing/2014/main" id="{8673A610-5F4D-8049-8881-F136A3242FF6}"/>
              </a:ext>
            </a:extLst>
          </p:cNvPr>
          <p:cNvSpPr>
            <a:spLocks noGrp="1"/>
          </p:cNvSpPr>
          <p:nvPr>
            <p:ph type="body" sz="quarter" idx="11" hasCustomPrompt="1"/>
          </p:nvPr>
        </p:nvSpPr>
        <p:spPr>
          <a:xfrm>
            <a:off x="6383338" y="1469871"/>
            <a:ext cx="4572000" cy="4860591"/>
          </a:xfrm>
        </p:spPr>
        <p:txBody>
          <a:bodyPr>
            <a:normAutofit/>
          </a:bodyPr>
          <a:lstStyle>
            <a:lvl1pPr>
              <a:spcBef>
                <a:spcPts val="2000"/>
              </a:spcBef>
              <a:defRPr sz="1800">
                <a:solidFill>
                  <a:schemeClr val="bg1"/>
                </a:solidFill>
              </a:defRPr>
            </a:lvl1pPr>
            <a:lvl2pPr>
              <a:buClr>
                <a:schemeClr val="tx2">
                  <a:lumMod val="40000"/>
                  <a:lumOff val="60000"/>
                </a:schemeClr>
              </a:buClr>
              <a:defRPr sz="1800">
                <a:solidFill>
                  <a:schemeClr val="bg1"/>
                </a:solidFill>
              </a:defRPr>
            </a:lvl2pPr>
            <a:lvl3pPr>
              <a:buClr>
                <a:schemeClr val="bg1">
                  <a:lumMod val="75000"/>
                </a:schemeClr>
              </a:buClr>
              <a:defRPr sz="1800">
                <a:solidFill>
                  <a:schemeClr val="bg1"/>
                </a:solidFill>
              </a:defRPr>
            </a:lvl3pPr>
            <a:lvl4pPr>
              <a:buClr>
                <a:schemeClr val="tx2">
                  <a:lumMod val="40000"/>
                  <a:lumOff val="60000"/>
                </a:schemeClr>
              </a:buClr>
              <a:defRPr sz="1800">
                <a:solidFill>
                  <a:schemeClr val="bg1"/>
                </a:solidFill>
              </a:defRPr>
            </a:lvl4pPr>
            <a:lvl5pPr>
              <a:buClr>
                <a:schemeClr val="bg1">
                  <a:lumMod val="75000"/>
                </a:schemeClr>
              </a:buClr>
              <a:defRPr sz="1800">
                <a:solidFill>
                  <a:schemeClr val="bg1"/>
                </a:solidFill>
              </a:defRPr>
            </a:lvl5pPr>
          </a:lstStyle>
          <a:p>
            <a:pPr lvl="0"/>
            <a:r>
              <a:rPr lang="en-US"/>
              <a:t>Paragraph/</a:t>
            </a:r>
            <a:r>
              <a:rPr lang="en-US" err="1"/>
              <a:t>unbulleted</a:t>
            </a:r>
            <a:r>
              <a:rPr lang="en-US"/>
              <a:t> text formatting</a:t>
            </a:r>
          </a:p>
          <a:p>
            <a:pPr lvl="1"/>
            <a:r>
              <a:rPr lang="en-US"/>
              <a:t>Click the “Indent More” button (in the Home ribbon, above) for first-level bullets</a:t>
            </a:r>
          </a:p>
          <a:p>
            <a:pPr lvl="2"/>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5" name="TextBox 4">
            <a:extLst>
              <a:ext uri="{FF2B5EF4-FFF2-40B4-BE49-F238E27FC236}">
                <a16:creationId xmlns:a16="http://schemas.microsoft.com/office/drawing/2014/main" id="{6DC0B0CE-B013-7641-9551-DA60CF80B4AC}"/>
              </a:ext>
            </a:extLst>
          </p:cNvPr>
          <p:cNvSpPr txBox="1"/>
          <p:nvPr userDrawn="1"/>
        </p:nvSpPr>
        <p:spPr>
          <a:xfrm>
            <a:off x="-1" y="6638779"/>
            <a:ext cx="9144000" cy="230832"/>
          </a:xfrm>
          <a:prstGeom prst="rect">
            <a:avLst/>
          </a:prstGeom>
          <a:noFill/>
        </p:spPr>
        <p:txBody>
          <a:bodyPr wrap="square" rtlCol="0">
            <a:spAutoFit/>
          </a:bodyPr>
          <a:lstStyle/>
          <a:p>
            <a:r>
              <a:rPr lang="en-US" sz="900" b="1">
                <a:solidFill>
                  <a:schemeClr val="accent1">
                    <a:lumMod val="60000"/>
                    <a:lumOff val="40000"/>
                  </a:schemeClr>
                </a:solidFill>
                <a:latin typeface="Arial Black" charset="0"/>
                <a:cs typeface="Arial Black" charset="0"/>
              </a:rPr>
              <a:t>Spring Meetings 2022 </a:t>
            </a:r>
            <a:r>
              <a:rPr lang="en-US" sz="900" b="0">
                <a:solidFill>
                  <a:schemeClr val="accent1">
                    <a:lumMod val="60000"/>
                    <a:lumOff val="40000"/>
                  </a:schemeClr>
                </a:solidFill>
                <a:latin typeface="+mn-lt"/>
                <a:cs typeface="Arial Black" charset="0"/>
              </a:rPr>
              <a:t>| New Economy Forum</a:t>
            </a:r>
            <a:endParaRPr lang="en-US" sz="900" b="0">
              <a:solidFill>
                <a:schemeClr val="accent1">
                  <a:lumMod val="60000"/>
                  <a:lumOff val="40000"/>
                </a:schemeClr>
              </a:solidFill>
              <a:latin typeface="+mn-lt"/>
            </a:endParaRPr>
          </a:p>
        </p:txBody>
      </p:sp>
      <p:sp>
        <p:nvSpPr>
          <p:cNvPr id="6" name="TextBox 5">
            <a:extLst>
              <a:ext uri="{FF2B5EF4-FFF2-40B4-BE49-F238E27FC236}">
                <a16:creationId xmlns:a16="http://schemas.microsoft.com/office/drawing/2014/main" id="{77362889-E692-BF4A-B8C8-D6FF23EE4CF0}"/>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cxnSp>
        <p:nvCxnSpPr>
          <p:cNvPr id="7" name="Straight Connector 6">
            <a:extLst>
              <a:ext uri="{FF2B5EF4-FFF2-40B4-BE49-F238E27FC236}">
                <a16:creationId xmlns:a16="http://schemas.microsoft.com/office/drawing/2014/main" id="{DCB5B26B-2A1F-084E-BAF6-BEA91A8E38A5}"/>
              </a:ext>
            </a:extLst>
          </p:cNvPr>
          <p:cNvCxnSpPr>
            <a:cxnSpLocks/>
          </p:cNvCxnSpPr>
          <p:nvPr userDrawn="1"/>
        </p:nvCxnSpPr>
        <p:spPr>
          <a:xfrm>
            <a:off x="6096000" y="1670538"/>
            <a:ext cx="0" cy="4425462"/>
          </a:xfrm>
          <a:prstGeom prst="line">
            <a:avLst/>
          </a:prstGeom>
          <a:ln w="952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1589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Text (B)">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bg1"/>
                </a:solidFill>
                <a:latin typeface="Arial Black" charset="0"/>
                <a:ea typeface="Arial Black" charset="0"/>
                <a:cs typeface="Arial Black" charset="0"/>
              </a:defRPr>
            </a:lvl1pPr>
          </a:lstStyle>
          <a:p>
            <a:pPr marL="0" lvl="0"/>
            <a:r>
              <a:rPr lang="en-US"/>
              <a:t>Title for </a:t>
            </a:r>
            <a:r>
              <a:rPr lang="en-US" err="1"/>
              <a:t>Photo+Text</a:t>
            </a:r>
            <a:r>
              <a:rPr lang="en-US"/>
              <a:t> (B) Layout</a:t>
            </a:r>
          </a:p>
        </p:txBody>
      </p:sp>
      <p:sp>
        <p:nvSpPr>
          <p:cNvPr id="4" name="Text Placeholder 2">
            <a:extLst>
              <a:ext uri="{FF2B5EF4-FFF2-40B4-BE49-F238E27FC236}">
                <a16:creationId xmlns:a16="http://schemas.microsoft.com/office/drawing/2014/main" id="{8673A610-5F4D-8049-8881-F136A3242FF6}"/>
              </a:ext>
            </a:extLst>
          </p:cNvPr>
          <p:cNvSpPr>
            <a:spLocks noGrp="1"/>
          </p:cNvSpPr>
          <p:nvPr>
            <p:ph type="body" sz="quarter" idx="11" hasCustomPrompt="1"/>
          </p:nvPr>
        </p:nvSpPr>
        <p:spPr>
          <a:xfrm>
            <a:off x="6383338" y="1469871"/>
            <a:ext cx="4572000" cy="4860591"/>
          </a:xfrm>
        </p:spPr>
        <p:txBody>
          <a:bodyPr>
            <a:normAutofit/>
          </a:bodyPr>
          <a:lstStyle>
            <a:lvl1pPr>
              <a:spcBef>
                <a:spcPts val="2000"/>
              </a:spcBef>
              <a:defRPr sz="1800">
                <a:solidFill>
                  <a:schemeClr val="bg1"/>
                </a:solidFill>
              </a:defRPr>
            </a:lvl1pPr>
            <a:lvl2pPr>
              <a:buClr>
                <a:schemeClr val="tx2">
                  <a:lumMod val="40000"/>
                  <a:lumOff val="60000"/>
                </a:schemeClr>
              </a:buClr>
              <a:defRPr sz="1800">
                <a:solidFill>
                  <a:schemeClr val="bg1"/>
                </a:solidFill>
              </a:defRPr>
            </a:lvl2pPr>
            <a:lvl3pPr>
              <a:buClr>
                <a:schemeClr val="bg1">
                  <a:lumMod val="75000"/>
                </a:schemeClr>
              </a:buClr>
              <a:defRPr sz="1800">
                <a:solidFill>
                  <a:schemeClr val="bg1"/>
                </a:solidFill>
              </a:defRPr>
            </a:lvl3pPr>
            <a:lvl4pPr>
              <a:buClr>
                <a:schemeClr val="tx2">
                  <a:lumMod val="40000"/>
                  <a:lumOff val="60000"/>
                </a:schemeClr>
              </a:buClr>
              <a:defRPr sz="1800">
                <a:solidFill>
                  <a:schemeClr val="bg1"/>
                </a:solidFill>
              </a:defRPr>
            </a:lvl4pPr>
            <a:lvl5pPr>
              <a:buClr>
                <a:schemeClr val="bg1">
                  <a:lumMod val="75000"/>
                </a:schemeClr>
              </a:buClr>
              <a:defRPr sz="1800">
                <a:solidFill>
                  <a:schemeClr val="bg1"/>
                </a:solidFill>
              </a:defRPr>
            </a:lvl5pPr>
          </a:lstStyle>
          <a:p>
            <a:pPr lvl="0"/>
            <a:r>
              <a:rPr lang="en-US"/>
              <a:t>Paragraph/</a:t>
            </a:r>
            <a:r>
              <a:rPr lang="en-US" err="1"/>
              <a:t>unbulleted</a:t>
            </a:r>
            <a:r>
              <a:rPr lang="en-US"/>
              <a:t> text formatting</a:t>
            </a:r>
          </a:p>
          <a:p>
            <a:pPr lvl="1"/>
            <a:r>
              <a:rPr lang="en-US"/>
              <a:t>Click the “Indent More” button (in the Home ribbon, above) for first-level bullets</a:t>
            </a:r>
          </a:p>
          <a:p>
            <a:pPr lvl="2"/>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5" name="TextBox 4">
            <a:extLst>
              <a:ext uri="{FF2B5EF4-FFF2-40B4-BE49-F238E27FC236}">
                <a16:creationId xmlns:a16="http://schemas.microsoft.com/office/drawing/2014/main" id="{6DC0B0CE-B013-7641-9551-DA60CF80B4AC}"/>
              </a:ext>
            </a:extLst>
          </p:cNvPr>
          <p:cNvSpPr txBox="1"/>
          <p:nvPr userDrawn="1"/>
        </p:nvSpPr>
        <p:spPr>
          <a:xfrm>
            <a:off x="-1" y="6638779"/>
            <a:ext cx="9144000" cy="230832"/>
          </a:xfrm>
          <a:prstGeom prst="rect">
            <a:avLst/>
          </a:prstGeom>
          <a:noFill/>
        </p:spPr>
        <p:txBody>
          <a:bodyPr wrap="square" rtlCol="0">
            <a:spAutoFit/>
          </a:bodyPr>
          <a:lstStyle/>
          <a:p>
            <a:r>
              <a:rPr lang="en-US" sz="900" b="1">
                <a:solidFill>
                  <a:schemeClr val="accent1">
                    <a:lumMod val="60000"/>
                    <a:lumOff val="40000"/>
                  </a:schemeClr>
                </a:solidFill>
                <a:latin typeface="Arial Black" charset="0"/>
                <a:cs typeface="Arial Black" charset="0"/>
              </a:rPr>
              <a:t>Spring Meetings 2022 </a:t>
            </a:r>
            <a:r>
              <a:rPr lang="en-US" sz="900" b="0">
                <a:solidFill>
                  <a:schemeClr val="accent1">
                    <a:lumMod val="60000"/>
                    <a:lumOff val="40000"/>
                  </a:schemeClr>
                </a:solidFill>
                <a:latin typeface="+mn-lt"/>
                <a:cs typeface="Arial Black" charset="0"/>
              </a:rPr>
              <a:t>| New Economy Forum</a:t>
            </a:r>
            <a:endParaRPr lang="en-US" sz="900" b="0">
              <a:solidFill>
                <a:schemeClr val="accent1">
                  <a:lumMod val="60000"/>
                  <a:lumOff val="40000"/>
                </a:schemeClr>
              </a:solidFill>
              <a:latin typeface="+mn-lt"/>
            </a:endParaRPr>
          </a:p>
        </p:txBody>
      </p:sp>
      <p:sp>
        <p:nvSpPr>
          <p:cNvPr id="6" name="TextBox 5">
            <a:extLst>
              <a:ext uri="{FF2B5EF4-FFF2-40B4-BE49-F238E27FC236}">
                <a16:creationId xmlns:a16="http://schemas.microsoft.com/office/drawing/2014/main" id="{77362889-E692-BF4A-B8C8-D6FF23EE4CF0}"/>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sp>
        <p:nvSpPr>
          <p:cNvPr id="9" name="Picture Placeholder 4">
            <a:extLst>
              <a:ext uri="{FF2B5EF4-FFF2-40B4-BE49-F238E27FC236}">
                <a16:creationId xmlns:a16="http://schemas.microsoft.com/office/drawing/2014/main" id="{ADC7D600-7783-1F4F-AD62-06B784E129FD}"/>
              </a:ext>
            </a:extLst>
          </p:cNvPr>
          <p:cNvSpPr>
            <a:spLocks noGrp="1"/>
          </p:cNvSpPr>
          <p:nvPr>
            <p:ph type="pic" sz="quarter" idx="13" hasCustomPrompt="1"/>
          </p:nvPr>
        </p:nvSpPr>
        <p:spPr>
          <a:xfrm>
            <a:off x="1239838" y="1672046"/>
            <a:ext cx="4855464" cy="4480560"/>
          </a:xfrm>
          <a:solidFill>
            <a:schemeClr val="tx2">
              <a:lumMod val="50000"/>
            </a:schemeClr>
          </a:solidFill>
        </p:spPr>
        <p:txBody>
          <a:bodyPr lIns="365760" tIns="365760" rIns="365760" bIns="1828800" anchor="b">
            <a:normAutofit/>
          </a:bodyPr>
          <a:lstStyle>
            <a:lvl1pPr marL="0" indent="0" algn="ctr">
              <a:buNone/>
              <a:defRPr sz="1600" i="1">
                <a:solidFill>
                  <a:schemeClr val="tx2"/>
                </a:solidFill>
              </a:defRPr>
            </a:lvl1pPr>
          </a:lstStyle>
          <a:p>
            <a:r>
              <a:rPr lang="en-US"/>
              <a:t>Click icon to insert a photo.</a:t>
            </a:r>
          </a:p>
        </p:txBody>
      </p:sp>
      <p:sp>
        <p:nvSpPr>
          <p:cNvPr id="10" name="Text Placeholder 4">
            <a:extLst>
              <a:ext uri="{FF2B5EF4-FFF2-40B4-BE49-F238E27FC236}">
                <a16:creationId xmlns:a16="http://schemas.microsoft.com/office/drawing/2014/main" id="{A3893C67-9BAE-6946-9896-78E2472B03D8}"/>
              </a:ext>
            </a:extLst>
          </p:cNvPr>
          <p:cNvSpPr>
            <a:spLocks noGrp="1"/>
          </p:cNvSpPr>
          <p:nvPr>
            <p:ph type="body" sz="quarter" idx="14" hasCustomPrompt="1"/>
          </p:nvPr>
        </p:nvSpPr>
        <p:spPr>
          <a:xfrm>
            <a:off x="1239838" y="5891766"/>
            <a:ext cx="4855464" cy="260840"/>
          </a:xfrm>
        </p:spPr>
        <p:txBody>
          <a:bodyPr lIns="45720" tIns="45720" rIns="45720" bIns="45720" anchor="b">
            <a:noAutofit/>
          </a:bodyPr>
          <a:lstStyle>
            <a:lvl1pPr>
              <a:defRPr sz="9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11157693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1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Photo (B)">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bg1"/>
                </a:solidFill>
                <a:latin typeface="Arial Black" charset="0"/>
                <a:ea typeface="Arial Black" charset="0"/>
                <a:cs typeface="Arial Black" charset="0"/>
              </a:defRPr>
            </a:lvl1pPr>
          </a:lstStyle>
          <a:p>
            <a:pPr marL="0" lvl="0"/>
            <a:r>
              <a:rPr lang="en-US"/>
              <a:t>Title for </a:t>
            </a:r>
            <a:r>
              <a:rPr lang="en-US" err="1"/>
              <a:t>Photo+Photo</a:t>
            </a:r>
            <a:r>
              <a:rPr lang="en-US"/>
              <a:t> (B) Layout</a:t>
            </a:r>
          </a:p>
        </p:txBody>
      </p:sp>
      <p:sp>
        <p:nvSpPr>
          <p:cNvPr id="6" name="Picture Placeholder 4">
            <a:extLst>
              <a:ext uri="{FF2B5EF4-FFF2-40B4-BE49-F238E27FC236}">
                <a16:creationId xmlns:a16="http://schemas.microsoft.com/office/drawing/2014/main" id="{68106178-1013-D249-8751-3EA29B2109C8}"/>
              </a:ext>
            </a:extLst>
          </p:cNvPr>
          <p:cNvSpPr>
            <a:spLocks noGrp="1"/>
          </p:cNvSpPr>
          <p:nvPr>
            <p:ph type="pic" sz="quarter" idx="12" hasCustomPrompt="1"/>
          </p:nvPr>
        </p:nvSpPr>
        <p:spPr>
          <a:xfrm>
            <a:off x="0" y="1469871"/>
            <a:ext cx="6096000" cy="4251960"/>
          </a:xfrm>
          <a:solidFill>
            <a:schemeClr val="tx2">
              <a:lumMod val="50000"/>
            </a:schemeClr>
          </a:solidFill>
        </p:spPr>
        <p:txBody>
          <a:bodyPr lIns="365760" tIns="365760" rIns="365760" bIns="1828800" anchor="b">
            <a:normAutofit/>
          </a:bodyPr>
          <a:lstStyle>
            <a:lvl1pPr marL="0" indent="0" algn="ctr">
              <a:buNone/>
              <a:defRPr sz="1600" i="1">
                <a:solidFill>
                  <a:schemeClr val="tx2"/>
                </a:solidFill>
              </a:defRPr>
            </a:lvl1pPr>
          </a:lstStyle>
          <a:p>
            <a:r>
              <a:rPr lang="en-US"/>
              <a:t>Click icon to insert a photo.</a:t>
            </a:r>
          </a:p>
        </p:txBody>
      </p:sp>
      <p:sp>
        <p:nvSpPr>
          <p:cNvPr id="7" name="Text Placeholder 4">
            <a:extLst>
              <a:ext uri="{FF2B5EF4-FFF2-40B4-BE49-F238E27FC236}">
                <a16:creationId xmlns:a16="http://schemas.microsoft.com/office/drawing/2014/main" id="{CDAF09BB-AD0B-2041-83F2-50D0A4E8600C}"/>
              </a:ext>
            </a:extLst>
          </p:cNvPr>
          <p:cNvSpPr>
            <a:spLocks noGrp="1"/>
          </p:cNvSpPr>
          <p:nvPr>
            <p:ph type="body" sz="quarter" idx="13" hasCustomPrompt="1"/>
          </p:nvPr>
        </p:nvSpPr>
        <p:spPr>
          <a:xfrm>
            <a:off x="1" y="5460991"/>
            <a:ext cx="6096000" cy="260840"/>
          </a:xfrm>
        </p:spPr>
        <p:txBody>
          <a:bodyPr lIns="45720" tIns="45720" rIns="45720" bIns="45720" anchor="b">
            <a:noAutofit/>
          </a:bodyPr>
          <a:lstStyle>
            <a:lvl1pPr>
              <a:defRPr sz="9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
        <p:nvSpPr>
          <p:cNvPr id="8" name="Picture Placeholder 4">
            <a:extLst>
              <a:ext uri="{FF2B5EF4-FFF2-40B4-BE49-F238E27FC236}">
                <a16:creationId xmlns:a16="http://schemas.microsoft.com/office/drawing/2014/main" id="{57E259A3-746A-2044-822B-3F7D859E7F10}"/>
              </a:ext>
            </a:extLst>
          </p:cNvPr>
          <p:cNvSpPr>
            <a:spLocks noGrp="1"/>
          </p:cNvSpPr>
          <p:nvPr>
            <p:ph type="pic" sz="quarter" idx="14" hasCustomPrompt="1"/>
          </p:nvPr>
        </p:nvSpPr>
        <p:spPr>
          <a:xfrm>
            <a:off x="6093439" y="1469871"/>
            <a:ext cx="6096000" cy="4251960"/>
          </a:xfrm>
          <a:solidFill>
            <a:schemeClr val="tx2">
              <a:lumMod val="50000"/>
            </a:schemeClr>
          </a:solidFill>
        </p:spPr>
        <p:txBody>
          <a:bodyPr lIns="365760" tIns="365760" rIns="365760" bIns="1828800" anchor="b">
            <a:normAutofit/>
          </a:bodyPr>
          <a:lstStyle>
            <a:lvl1pPr marL="0" indent="0" algn="ctr">
              <a:buNone/>
              <a:defRPr sz="1600" i="1">
                <a:solidFill>
                  <a:schemeClr val="tx2"/>
                </a:solidFill>
              </a:defRPr>
            </a:lvl1pPr>
          </a:lstStyle>
          <a:p>
            <a:r>
              <a:rPr lang="en-US"/>
              <a:t>Click icon to insert a photo.</a:t>
            </a:r>
          </a:p>
        </p:txBody>
      </p:sp>
      <p:sp>
        <p:nvSpPr>
          <p:cNvPr id="9" name="Text Placeholder 4">
            <a:extLst>
              <a:ext uri="{FF2B5EF4-FFF2-40B4-BE49-F238E27FC236}">
                <a16:creationId xmlns:a16="http://schemas.microsoft.com/office/drawing/2014/main" id="{E3F54B41-918E-644B-B610-DDE8277FB261}"/>
              </a:ext>
            </a:extLst>
          </p:cNvPr>
          <p:cNvSpPr>
            <a:spLocks noGrp="1"/>
          </p:cNvSpPr>
          <p:nvPr>
            <p:ph type="body" sz="quarter" idx="15" hasCustomPrompt="1"/>
          </p:nvPr>
        </p:nvSpPr>
        <p:spPr>
          <a:xfrm>
            <a:off x="6093440" y="5460991"/>
            <a:ext cx="6096000" cy="260840"/>
          </a:xfrm>
        </p:spPr>
        <p:txBody>
          <a:bodyPr lIns="45720" tIns="45720" rIns="45720" bIns="45720" anchor="b">
            <a:noAutofit/>
          </a:bodyPr>
          <a:lstStyle>
            <a:lvl1pPr>
              <a:defRPr sz="9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
        <p:nvSpPr>
          <p:cNvPr id="10" name="TextBox 9">
            <a:extLst>
              <a:ext uri="{FF2B5EF4-FFF2-40B4-BE49-F238E27FC236}">
                <a16:creationId xmlns:a16="http://schemas.microsoft.com/office/drawing/2014/main" id="{8E8A7720-BFE2-8541-8CCE-E6CF2AEB21D5}"/>
              </a:ext>
            </a:extLst>
          </p:cNvPr>
          <p:cNvSpPr txBox="1"/>
          <p:nvPr userDrawn="1"/>
        </p:nvSpPr>
        <p:spPr>
          <a:xfrm>
            <a:off x="-1" y="6638779"/>
            <a:ext cx="9144000" cy="230832"/>
          </a:xfrm>
          <a:prstGeom prst="rect">
            <a:avLst/>
          </a:prstGeom>
          <a:noFill/>
        </p:spPr>
        <p:txBody>
          <a:bodyPr wrap="square" rtlCol="0">
            <a:spAutoFit/>
          </a:bodyPr>
          <a:lstStyle/>
          <a:p>
            <a:r>
              <a:rPr lang="en-US" sz="900" b="1">
                <a:solidFill>
                  <a:schemeClr val="accent1">
                    <a:lumMod val="60000"/>
                    <a:lumOff val="40000"/>
                  </a:schemeClr>
                </a:solidFill>
                <a:latin typeface="Arial Black" charset="0"/>
                <a:cs typeface="Arial Black" charset="0"/>
              </a:rPr>
              <a:t>Spring Meetings 2022 </a:t>
            </a:r>
            <a:r>
              <a:rPr lang="en-US" sz="900" b="0">
                <a:solidFill>
                  <a:schemeClr val="accent1">
                    <a:lumMod val="60000"/>
                    <a:lumOff val="40000"/>
                  </a:schemeClr>
                </a:solidFill>
                <a:latin typeface="+mn-lt"/>
                <a:cs typeface="Arial Black" charset="0"/>
              </a:rPr>
              <a:t>| New Economy Forum</a:t>
            </a:r>
            <a:endParaRPr lang="en-US" sz="900" b="0">
              <a:solidFill>
                <a:schemeClr val="accent1">
                  <a:lumMod val="60000"/>
                  <a:lumOff val="40000"/>
                </a:schemeClr>
              </a:solidFill>
              <a:latin typeface="+mn-lt"/>
            </a:endParaRPr>
          </a:p>
        </p:txBody>
      </p:sp>
      <p:sp>
        <p:nvSpPr>
          <p:cNvPr id="11" name="TextBox 10">
            <a:extLst>
              <a:ext uri="{FF2B5EF4-FFF2-40B4-BE49-F238E27FC236}">
                <a16:creationId xmlns:a16="http://schemas.microsoft.com/office/drawing/2014/main" id="{DF7CAC3A-914C-D94C-9254-C253E5803F2C}"/>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spTree>
    <p:extLst>
      <p:ext uri="{BB962C8B-B14F-4D97-AF65-F5344CB8AC3E}">
        <p14:creationId xmlns:p14="http://schemas.microsoft.com/office/powerpoint/2010/main" val="194526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Photo (B)">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0" y="5349450"/>
            <a:ext cx="12191999" cy="1508547"/>
          </a:xfrm>
          <a:prstGeom prst="rect">
            <a:avLst/>
          </a:prstGeom>
        </p:spPr>
        <p:txBody>
          <a:bodyPr vert="horz" lIns="457200" tIns="182880" rIns="457200" bIns="182880" rtlCol="0" anchor="t">
            <a:normAutofit/>
          </a:bodyPr>
          <a:lstStyle>
            <a:lvl1pPr algn="ctr">
              <a:defRPr lang="en-US" sz="2400" dirty="0">
                <a:solidFill>
                  <a:schemeClr val="bg1"/>
                </a:solidFill>
                <a:latin typeface="Arial Black" charset="0"/>
                <a:ea typeface="Arial Black" charset="0"/>
                <a:cs typeface="Arial Black" charset="0"/>
              </a:defRPr>
            </a:lvl1pPr>
          </a:lstStyle>
          <a:p>
            <a:pPr marL="0" lvl="0"/>
            <a:r>
              <a:rPr lang="en-US"/>
              <a:t>Title for Large-Photo (B) Layout</a:t>
            </a:r>
          </a:p>
        </p:txBody>
      </p:sp>
      <p:sp>
        <p:nvSpPr>
          <p:cNvPr id="3" name="Picture Placeholder 2">
            <a:extLst>
              <a:ext uri="{FF2B5EF4-FFF2-40B4-BE49-F238E27FC236}">
                <a16:creationId xmlns:a16="http://schemas.microsoft.com/office/drawing/2014/main" id="{6B57DE7E-D5A7-934A-BDAA-810E25C7A254}"/>
              </a:ext>
            </a:extLst>
          </p:cNvPr>
          <p:cNvSpPr>
            <a:spLocks noGrp="1"/>
          </p:cNvSpPr>
          <p:nvPr>
            <p:ph type="pic" sz="quarter" idx="10" hasCustomPrompt="1"/>
          </p:nvPr>
        </p:nvSpPr>
        <p:spPr>
          <a:xfrm>
            <a:off x="0" y="0"/>
            <a:ext cx="12192000" cy="5349875"/>
          </a:xfrm>
          <a:solidFill>
            <a:schemeClr val="tx2">
              <a:lumMod val="50000"/>
            </a:schemeClr>
          </a:solidFill>
        </p:spPr>
        <p:txBody>
          <a:bodyPr tIns="0" bIns="2057400" anchor="b"/>
          <a:lstStyle>
            <a:lvl1pPr algn="ctr">
              <a:defRPr i="1">
                <a:solidFill>
                  <a:schemeClr val="tx2"/>
                </a:solidFill>
              </a:defRPr>
            </a:lvl1pPr>
          </a:lstStyle>
          <a:p>
            <a:r>
              <a:rPr lang="en-US"/>
              <a:t>Click icon to insert a photo.</a:t>
            </a:r>
          </a:p>
        </p:txBody>
      </p:sp>
      <p:sp>
        <p:nvSpPr>
          <p:cNvPr id="5" name="Text Placeholder 4">
            <a:extLst>
              <a:ext uri="{FF2B5EF4-FFF2-40B4-BE49-F238E27FC236}">
                <a16:creationId xmlns:a16="http://schemas.microsoft.com/office/drawing/2014/main" id="{7096E3DB-FA3A-7842-8A68-4AE4AACEC5FF}"/>
              </a:ext>
            </a:extLst>
          </p:cNvPr>
          <p:cNvSpPr>
            <a:spLocks noGrp="1"/>
          </p:cNvSpPr>
          <p:nvPr>
            <p:ph type="body" sz="quarter" idx="11" hasCustomPrompt="1"/>
          </p:nvPr>
        </p:nvSpPr>
        <p:spPr>
          <a:xfrm rot="5400000">
            <a:off x="9386856" y="2544308"/>
            <a:ext cx="5349451" cy="260840"/>
          </a:xfrm>
        </p:spPr>
        <p:txBody>
          <a:bodyPr lIns="91440" tIns="45720" rIns="91440" bIns="45720">
            <a:noAutofit/>
          </a:bodyPr>
          <a:lstStyle>
            <a:lvl1pPr>
              <a:defRPr sz="900">
                <a:solidFill>
                  <a:schemeClr val="bg1"/>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
        <p:nvSpPr>
          <p:cNvPr id="12" name="TextBox 11">
            <a:extLst>
              <a:ext uri="{FF2B5EF4-FFF2-40B4-BE49-F238E27FC236}">
                <a16:creationId xmlns:a16="http://schemas.microsoft.com/office/drawing/2014/main" id="{764FF97F-5A7B-3544-BBF1-8D9147069589}"/>
              </a:ext>
            </a:extLst>
          </p:cNvPr>
          <p:cNvSpPr txBox="1"/>
          <p:nvPr userDrawn="1"/>
        </p:nvSpPr>
        <p:spPr>
          <a:xfrm>
            <a:off x="-1" y="6638779"/>
            <a:ext cx="9144000" cy="230832"/>
          </a:xfrm>
          <a:prstGeom prst="rect">
            <a:avLst/>
          </a:prstGeom>
          <a:noFill/>
        </p:spPr>
        <p:txBody>
          <a:bodyPr wrap="square" rtlCol="0">
            <a:spAutoFit/>
          </a:bodyPr>
          <a:lstStyle/>
          <a:p>
            <a:r>
              <a:rPr lang="en-US" sz="900" b="1">
                <a:solidFill>
                  <a:schemeClr val="accent1">
                    <a:lumMod val="60000"/>
                    <a:lumOff val="40000"/>
                  </a:schemeClr>
                </a:solidFill>
                <a:latin typeface="Arial Black" charset="0"/>
                <a:cs typeface="Arial Black" charset="0"/>
              </a:rPr>
              <a:t>Spring Meetings 2022 </a:t>
            </a:r>
            <a:r>
              <a:rPr lang="en-US" sz="900" b="0">
                <a:solidFill>
                  <a:schemeClr val="accent1">
                    <a:lumMod val="60000"/>
                    <a:lumOff val="40000"/>
                  </a:schemeClr>
                </a:solidFill>
                <a:latin typeface="+mn-lt"/>
                <a:cs typeface="Arial Black" charset="0"/>
              </a:rPr>
              <a:t>| New Economy Forum</a:t>
            </a:r>
            <a:endParaRPr lang="en-US" sz="900" b="0">
              <a:solidFill>
                <a:schemeClr val="accent1">
                  <a:lumMod val="60000"/>
                  <a:lumOff val="40000"/>
                </a:schemeClr>
              </a:solidFill>
              <a:latin typeface="+mn-lt"/>
            </a:endParaRPr>
          </a:p>
        </p:txBody>
      </p:sp>
      <p:sp>
        <p:nvSpPr>
          <p:cNvPr id="13" name="TextBox 12">
            <a:extLst>
              <a:ext uri="{FF2B5EF4-FFF2-40B4-BE49-F238E27FC236}">
                <a16:creationId xmlns:a16="http://schemas.microsoft.com/office/drawing/2014/main" id="{5558205F-7910-2A4D-9D13-3F4027CE12D3}"/>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ngle-Column, White">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tx2"/>
                </a:solidFill>
                <a:latin typeface="Arial Black" charset="0"/>
                <a:ea typeface="Arial Black" charset="0"/>
                <a:cs typeface="Arial Black" charset="0"/>
              </a:defRPr>
            </a:lvl1pPr>
          </a:lstStyle>
          <a:p>
            <a:pPr marL="0" lvl="0"/>
            <a:r>
              <a:rPr lang="en-US"/>
              <a:t>Slide Title for Single-Column, White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1239838" y="1469871"/>
            <a:ext cx="9715500" cy="4860591"/>
          </a:xfrm>
        </p:spPr>
        <p:txBody>
          <a:bodyPr/>
          <a:lstStyle>
            <a:lvl1pPr>
              <a:spcBef>
                <a:spcPts val="2400"/>
              </a:spcBef>
              <a:defRPr>
                <a:solidFill>
                  <a:schemeClr val="tx1"/>
                </a:solidFill>
              </a:defRPr>
            </a:lvl1pPr>
            <a:lvl2pPr>
              <a:defRPr/>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lvl3pPr>
            <a:lvl4pPr>
              <a:defRPr/>
            </a:lvl4pPr>
            <a:lvl5pPr>
              <a:defRPr/>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Tree>
    <p:extLst>
      <p:ext uri="{BB962C8B-B14F-4D97-AF65-F5344CB8AC3E}">
        <p14:creationId xmlns:p14="http://schemas.microsoft.com/office/powerpoint/2010/main" val="1549635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ing w/single co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5833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115AA3-7840-4F46-8C16-88518703F3F4}"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C8FA94-B490-4907-A327-003B930E80AA}" type="slidenum">
              <a:rPr lang="en-US" smtClean="0"/>
              <a:t>‹#›</a:t>
            </a:fld>
            <a:endParaRPr lang="en-US"/>
          </a:p>
        </p:txBody>
      </p:sp>
    </p:spTree>
    <p:extLst>
      <p:ext uri="{BB962C8B-B14F-4D97-AF65-F5344CB8AC3E}">
        <p14:creationId xmlns:p14="http://schemas.microsoft.com/office/powerpoint/2010/main" val="184694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6DC936A-9C43-D84B-9C24-0185515D689C}"/>
              </a:ext>
            </a:extLst>
          </p:cNvPr>
          <p:cNvSpPr/>
          <p:nvPr userDrawn="1"/>
        </p:nvSpPr>
        <p:spPr>
          <a:xfrm>
            <a:off x="-1" y="6638778"/>
            <a:ext cx="12192001" cy="219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Box 2">
            <a:extLst>
              <a:ext uri="{FF2B5EF4-FFF2-40B4-BE49-F238E27FC236}">
                <a16:creationId xmlns:a16="http://schemas.microsoft.com/office/drawing/2014/main" id="{387B958B-EF8E-214B-9B02-2EE3EF507FDD}"/>
              </a:ext>
            </a:extLst>
          </p:cNvPr>
          <p:cNvSpPr txBox="1"/>
          <p:nvPr userDrawn="1"/>
        </p:nvSpPr>
        <p:spPr>
          <a:xfrm>
            <a:off x="-1" y="6638779"/>
            <a:ext cx="9144000" cy="230832"/>
          </a:xfrm>
          <a:prstGeom prst="rect">
            <a:avLst/>
          </a:prstGeom>
          <a:noFill/>
        </p:spPr>
        <p:txBody>
          <a:bodyPr wrap="square" rtlCol="0">
            <a:spAutoFit/>
          </a:bodyPr>
          <a:lstStyle/>
          <a:p>
            <a:r>
              <a:rPr lang="en-US" sz="900" b="1">
                <a:solidFill>
                  <a:schemeClr val="bg1"/>
                </a:solidFill>
                <a:latin typeface="Arial Black" charset="0"/>
                <a:cs typeface="Arial Black" charset="0"/>
              </a:rPr>
              <a:t>Spring Meetings 2022 </a:t>
            </a:r>
            <a:r>
              <a:rPr lang="en-US" sz="900" b="0">
                <a:solidFill>
                  <a:schemeClr val="bg1"/>
                </a:solidFill>
                <a:latin typeface="+mn-lt"/>
                <a:cs typeface="Arial Black" charset="0"/>
              </a:rPr>
              <a:t>| New</a:t>
            </a:r>
            <a:r>
              <a:rPr lang="en-US" sz="900" b="0" baseline="0">
                <a:solidFill>
                  <a:schemeClr val="bg1"/>
                </a:solidFill>
                <a:latin typeface="+mn-lt"/>
                <a:cs typeface="Arial Black" charset="0"/>
              </a:rPr>
              <a:t> Economy Forum</a:t>
            </a:r>
            <a:endParaRPr lang="en-US" sz="900" b="0">
              <a:solidFill>
                <a:schemeClr val="bg1"/>
              </a:solidFill>
              <a:latin typeface="+mn-lt"/>
            </a:endParaRPr>
          </a:p>
        </p:txBody>
      </p:sp>
      <p:sp>
        <p:nvSpPr>
          <p:cNvPr id="4" name="TextBox 3">
            <a:extLst>
              <a:ext uri="{FF2B5EF4-FFF2-40B4-BE49-F238E27FC236}">
                <a16:creationId xmlns:a16="http://schemas.microsoft.com/office/drawing/2014/main" id="{D498BA64-B15C-8146-85CE-EE4EA1ADA406}"/>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bg1"/>
                </a:solidFill>
              </a:rPr>
              <a:pPr algn="r"/>
              <a:t>‹#›</a:t>
            </a:fld>
            <a:endParaRPr lang="en-US" sz="1000">
              <a:solidFill>
                <a:schemeClr val="bg1"/>
              </a:solidFill>
            </a:endParaRPr>
          </a:p>
        </p:txBody>
      </p:sp>
      <p:sp>
        <p:nvSpPr>
          <p:cNvPr id="10" name="Content Placeholder 9">
            <a:extLst>
              <a:ext uri="{FF2B5EF4-FFF2-40B4-BE49-F238E27FC236}">
                <a16:creationId xmlns:a16="http://schemas.microsoft.com/office/drawing/2014/main" id="{07CE3741-921D-834E-8354-54991BEB2BDD}"/>
              </a:ext>
            </a:extLst>
          </p:cNvPr>
          <p:cNvSpPr>
            <a:spLocks noGrp="1"/>
          </p:cNvSpPr>
          <p:nvPr>
            <p:ph sz="quarter" idx="11" hasCustomPrompt="1"/>
          </p:nvPr>
        </p:nvSpPr>
        <p:spPr>
          <a:xfrm>
            <a:off x="1235964" y="683639"/>
            <a:ext cx="9372600" cy="5486400"/>
          </a:xfrm>
        </p:spPr>
        <p:txBody>
          <a:bodyPr tIns="0" bIns="365760" anchor="ctr" anchorCtr="0"/>
          <a:lstStyle>
            <a:lvl1pPr>
              <a:spcBef>
                <a:spcPts val="0"/>
              </a:spcBef>
              <a:spcAft>
                <a:spcPts val="2400"/>
              </a:spcAft>
              <a:buClrTx/>
              <a:defRPr sz="3400" b="0" i="0">
                <a:solidFill>
                  <a:schemeClr val="bg1"/>
                </a:solidFill>
                <a:latin typeface="Arial Black" panose="020B0604020202020204" pitchFamily="34" charset="0"/>
                <a:cs typeface="Arial Black" panose="020B0604020202020204" pitchFamily="34" charset="0"/>
              </a:defRPr>
            </a:lvl1pPr>
            <a:lvl2pPr marL="342900" indent="-342900">
              <a:spcBef>
                <a:spcPts val="900"/>
              </a:spcBef>
              <a:spcAft>
                <a:spcPts val="0"/>
              </a:spcAft>
              <a:buClrTx/>
              <a:tabLst/>
              <a:defRPr sz="3200" b="0">
                <a:solidFill>
                  <a:schemeClr val="bg1"/>
                </a:solidFill>
              </a:defRPr>
            </a:lvl2pPr>
            <a:lvl3pPr marL="342900" indent="-342900">
              <a:spcBef>
                <a:spcPts val="900"/>
              </a:spcBef>
              <a:spcAft>
                <a:spcPts val="0"/>
              </a:spcAft>
              <a:buClrTx/>
              <a:buSzPct val="100000"/>
              <a:buFont typeface="Wingdings" pitchFamily="2" charset="2"/>
              <a:buChar char="§"/>
              <a:tabLst/>
              <a:defRPr sz="3200" b="1">
                <a:solidFill>
                  <a:schemeClr val="accent2">
                    <a:lumMod val="60000"/>
                    <a:lumOff val="40000"/>
                  </a:schemeClr>
                </a:solidFill>
              </a:defRPr>
            </a:lvl3pPr>
            <a:lvl4pPr marL="514350" indent="-171450">
              <a:spcBef>
                <a:spcPts val="0"/>
              </a:spcBef>
              <a:spcAft>
                <a:spcPts val="300"/>
              </a:spcAft>
              <a:buClrTx/>
              <a:buFont typeface="Arial" panose="020B0604020202020204" pitchFamily="34" charset="0"/>
              <a:buChar char="•"/>
              <a:tabLst/>
              <a:defRPr sz="2100" b="0">
                <a:solidFill>
                  <a:schemeClr val="bg1"/>
                </a:solidFill>
              </a:defRPr>
            </a:lvl4pPr>
            <a:lvl5pPr marL="514350" indent="-171450">
              <a:spcBef>
                <a:spcPts val="0"/>
              </a:spcBef>
              <a:spcAft>
                <a:spcPts val="300"/>
              </a:spcAft>
              <a:buClrTx/>
              <a:buFont typeface="Arial" panose="020B0604020202020204" pitchFamily="34" charset="0"/>
              <a:buChar char="•"/>
              <a:tabLst/>
              <a:defRPr sz="2100" b="1">
                <a:solidFill>
                  <a:schemeClr val="accent2">
                    <a:lumMod val="60000"/>
                    <a:lumOff val="40000"/>
                  </a:schemeClr>
                </a:solidFill>
              </a:defRPr>
            </a:lvl5pPr>
          </a:lstStyle>
          <a:p>
            <a:pPr lvl="0"/>
            <a:r>
              <a:rPr lang="en-US"/>
              <a:t>Title for Divider–Agenda</a:t>
            </a:r>
          </a:p>
          <a:p>
            <a:pPr lvl="1"/>
            <a:r>
              <a:rPr lang="en-US"/>
              <a:t>Agenda Item—Inactive</a:t>
            </a:r>
          </a:p>
          <a:p>
            <a:pPr lvl="2"/>
            <a:r>
              <a:rPr lang="en-US"/>
              <a:t>Agenda Item—Active</a:t>
            </a:r>
          </a:p>
          <a:p>
            <a:pPr lvl="3"/>
            <a:r>
              <a:rPr lang="en-US"/>
              <a:t>Second level</a:t>
            </a:r>
          </a:p>
          <a:p>
            <a:pPr lvl="4"/>
            <a:r>
              <a:rPr lang="en-US"/>
              <a:t>Third level</a:t>
            </a:r>
          </a:p>
        </p:txBody>
      </p:sp>
    </p:spTree>
    <p:extLst>
      <p:ext uri="{BB962C8B-B14F-4D97-AF65-F5344CB8AC3E}">
        <p14:creationId xmlns:p14="http://schemas.microsoft.com/office/powerpoint/2010/main" val="1683390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9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styles defined">
    <p:spTree>
      <p:nvGrpSpPr>
        <p:cNvPr id="1" name=""/>
        <p:cNvGrpSpPr/>
        <p:nvPr/>
      </p:nvGrpSpPr>
      <p:grpSpPr>
        <a:xfrm>
          <a:off x="0" y="0"/>
          <a:ext cx="0" cy="0"/>
          <a:chOff x="0" y="0"/>
          <a:chExt cx="0" cy="0"/>
        </a:xfrm>
      </p:grpSpPr>
      <p:sp>
        <p:nvSpPr>
          <p:cNvPr id="18" name="Text Placeholder 2"/>
          <p:cNvSpPr>
            <a:spLocks noGrp="1"/>
          </p:cNvSpPr>
          <p:nvPr>
            <p:ph type="body" sz="quarter" idx="10" hasCustomPrompt="1"/>
          </p:nvPr>
        </p:nvSpPr>
        <p:spPr>
          <a:xfrm>
            <a:off x="500800" y="260351"/>
            <a:ext cx="11163819" cy="491576"/>
          </a:xfrm>
        </p:spPr>
        <p:txBody>
          <a:bodyPr lIns="0">
            <a:normAutofit/>
          </a:bodyPr>
          <a:lstStyle>
            <a:lvl1pPr marL="0" indent="0">
              <a:buNone/>
              <a:defRPr sz="2399" b="1">
                <a:solidFill>
                  <a:srgbClr val="A8001B"/>
                </a:solidFill>
                <a:latin typeface="Arial" panose="020B0604020202020204" pitchFamily="34" charset="0"/>
                <a:cs typeface="Arial" panose="020B0604020202020204" pitchFamily="34" charset="0"/>
              </a:defRPr>
            </a:lvl1pPr>
          </a:lstStyle>
          <a:p>
            <a:pPr lvl="0"/>
            <a:r>
              <a:rPr lang="en-US" dirty="0"/>
              <a:t>Click to edit slide title</a:t>
            </a:r>
            <a:endParaRPr lang="en-GB" dirty="0"/>
          </a:p>
        </p:txBody>
      </p:sp>
      <p:sp>
        <p:nvSpPr>
          <p:cNvPr id="3" name="Content Placeholder 2"/>
          <p:cNvSpPr>
            <a:spLocks noGrp="1"/>
          </p:cNvSpPr>
          <p:nvPr>
            <p:ph sz="quarter" idx="15" hasCustomPrompt="1"/>
          </p:nvPr>
        </p:nvSpPr>
        <p:spPr>
          <a:xfrm>
            <a:off x="504275" y="1268416"/>
            <a:ext cx="11139144" cy="4321175"/>
          </a:xfrm>
        </p:spPr>
        <p:txBody>
          <a:bodyPr lIns="0" rIns="0">
            <a:normAutofit/>
          </a:bodyPr>
          <a:lstStyle>
            <a:lvl1pPr marL="0" indent="0">
              <a:buClr>
                <a:srgbClr val="A8001B"/>
              </a:buClr>
              <a:buFont typeface="Wingdings" panose="05000000000000000000" pitchFamily="2" charset="2"/>
              <a:buNone/>
              <a:defRPr sz="1799" b="0"/>
            </a:lvl1pPr>
            <a:lvl2pPr>
              <a:defRPr sz="1799"/>
            </a:lvl2pPr>
            <a:lvl3pPr>
              <a:defRPr sz="1799"/>
            </a:lvl3pPr>
          </a:lstStyle>
          <a:p>
            <a:pPr lvl="0"/>
            <a:r>
              <a:rPr lang="en-US" dirty="0"/>
              <a:t>Heading 1 – Arial | 18 | Bold, Body text – Arial | 18, Heading 2 – Arial | 18 | underlined, Heading 3 – Arial | 14 | underlined | all caps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4"/>
            <a:endParaRPr lang="en-US" dirty="0"/>
          </a:p>
        </p:txBody>
      </p:sp>
    </p:spTree>
    <p:extLst>
      <p:ext uri="{BB962C8B-B14F-4D97-AF65-F5344CB8AC3E}">
        <p14:creationId xmlns:p14="http://schemas.microsoft.com/office/powerpoint/2010/main" val="336502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991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lumn (W)">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tx2"/>
                </a:solidFill>
                <a:latin typeface="Arial Black" charset="0"/>
                <a:ea typeface="Arial Black" charset="0"/>
                <a:cs typeface="Arial Black" charset="0"/>
              </a:defRPr>
            </a:lvl1pPr>
          </a:lstStyle>
          <a:p>
            <a:pPr marL="0" lvl="0"/>
            <a:r>
              <a:rPr lang="en-US"/>
              <a:t>Slide Title for Single-Column (W)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1239838" y="1469871"/>
            <a:ext cx="9715500" cy="4860591"/>
          </a:xfrm>
        </p:spPr>
        <p:txBody>
          <a:bodyPr/>
          <a:lstStyle>
            <a:lvl1pPr>
              <a:spcBef>
                <a:spcPts val="2400"/>
              </a:spcBef>
              <a:defRPr>
                <a:solidFill>
                  <a:schemeClr val="tx1"/>
                </a:solidFill>
              </a:defRPr>
            </a:lvl1pPr>
            <a:lvl2pPr>
              <a:defRPr/>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lvl3pPr>
            <a:lvl4pPr>
              <a:defRPr/>
            </a:lvl4pPr>
            <a:lvl5pPr>
              <a:defRPr/>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Tree>
    <p:extLst>
      <p:ext uri="{BB962C8B-B14F-4D97-AF65-F5344CB8AC3E}">
        <p14:creationId xmlns:p14="http://schemas.microsoft.com/office/powerpoint/2010/main" val="80802756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81" userDrawn="1">
          <p15:clr>
            <a:srgbClr val="FBAE40"/>
          </p15:clr>
        </p15:guide>
        <p15:guide id="4" pos="690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W)">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tx2"/>
                </a:solidFill>
                <a:latin typeface="Arial Black" charset="0"/>
                <a:ea typeface="Arial Black" charset="0"/>
                <a:cs typeface="Arial Black" charset="0"/>
              </a:defRPr>
            </a:lvl1pPr>
          </a:lstStyle>
          <a:p>
            <a:pPr marL="0" lvl="0"/>
            <a:r>
              <a:rPr lang="en-US"/>
              <a:t>Slide Title for Two-Column (W)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1239838" y="1469871"/>
            <a:ext cx="4572000" cy="4860591"/>
          </a:xfrm>
        </p:spPr>
        <p:txBody>
          <a:bodyPr>
            <a:normAutofit/>
          </a:bodyPr>
          <a:lstStyle>
            <a:lvl1pPr>
              <a:spcBef>
                <a:spcPts val="2400"/>
              </a:spcBef>
              <a:defRPr sz="1800">
                <a:solidFill>
                  <a:schemeClr val="tx1"/>
                </a:solidFill>
              </a:defRPr>
            </a:lvl1pPr>
            <a:lvl2pPr>
              <a:defRPr sz="1800"/>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sz="1800"/>
            </a:lvl3pPr>
            <a:lvl4pPr>
              <a:defRPr sz="1800"/>
            </a:lvl4pPr>
            <a:lvl5pPr>
              <a:defRPr sz="1800"/>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6" name="Text Placeholder 2">
            <a:extLst>
              <a:ext uri="{FF2B5EF4-FFF2-40B4-BE49-F238E27FC236}">
                <a16:creationId xmlns:a16="http://schemas.microsoft.com/office/drawing/2014/main" id="{0BF7038D-D496-7248-87EC-9540380F1D12}"/>
              </a:ext>
            </a:extLst>
          </p:cNvPr>
          <p:cNvSpPr>
            <a:spLocks noGrp="1"/>
          </p:cNvSpPr>
          <p:nvPr>
            <p:ph type="body" sz="quarter" idx="13" hasCustomPrompt="1"/>
          </p:nvPr>
        </p:nvSpPr>
        <p:spPr>
          <a:xfrm>
            <a:off x="6383338" y="1469871"/>
            <a:ext cx="4572000" cy="4860591"/>
          </a:xfrm>
        </p:spPr>
        <p:txBody>
          <a:bodyPr>
            <a:normAutofit/>
          </a:bodyPr>
          <a:lstStyle>
            <a:lvl1pPr>
              <a:spcBef>
                <a:spcPts val="2400"/>
              </a:spcBef>
              <a:defRPr sz="1800">
                <a:solidFill>
                  <a:schemeClr val="tx1"/>
                </a:solidFill>
              </a:defRPr>
            </a:lvl1pPr>
            <a:lvl2pPr>
              <a:defRPr sz="1800"/>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sz="1800"/>
            </a:lvl3pPr>
            <a:lvl4pPr>
              <a:defRPr sz="1800"/>
            </a:lvl4pPr>
            <a:lvl5pPr>
              <a:defRPr sz="1800"/>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Tree>
    <p:extLst>
      <p:ext uri="{BB962C8B-B14F-4D97-AF65-F5344CB8AC3E}">
        <p14:creationId xmlns:p14="http://schemas.microsoft.com/office/powerpoint/2010/main" val="21982088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Text (W)">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tx2"/>
                </a:solidFill>
                <a:latin typeface="Arial Black" charset="0"/>
                <a:ea typeface="Arial Black" charset="0"/>
                <a:cs typeface="Arial Black" charset="0"/>
              </a:defRPr>
            </a:lvl1pPr>
          </a:lstStyle>
          <a:p>
            <a:pPr marL="0" lvl="0"/>
            <a:r>
              <a:rPr lang="en-US"/>
              <a:t>Title for </a:t>
            </a:r>
            <a:r>
              <a:rPr lang="en-US" err="1"/>
              <a:t>Photo+Text</a:t>
            </a:r>
            <a:r>
              <a:rPr lang="en-US"/>
              <a:t> (W) Layout</a:t>
            </a:r>
          </a:p>
        </p:txBody>
      </p:sp>
      <p:sp>
        <p:nvSpPr>
          <p:cNvPr id="4" name="Text Placeholder 2">
            <a:extLst>
              <a:ext uri="{FF2B5EF4-FFF2-40B4-BE49-F238E27FC236}">
                <a16:creationId xmlns:a16="http://schemas.microsoft.com/office/drawing/2014/main" id="{8673A610-5F4D-8049-8881-F136A3242FF6}"/>
              </a:ext>
            </a:extLst>
          </p:cNvPr>
          <p:cNvSpPr>
            <a:spLocks noGrp="1"/>
          </p:cNvSpPr>
          <p:nvPr>
            <p:ph type="body" sz="quarter" idx="11" hasCustomPrompt="1"/>
          </p:nvPr>
        </p:nvSpPr>
        <p:spPr>
          <a:xfrm>
            <a:off x="6383338" y="1469871"/>
            <a:ext cx="4572000" cy="4860591"/>
          </a:xfrm>
        </p:spPr>
        <p:txBody>
          <a:bodyPr>
            <a:normAutofit/>
          </a:bodyPr>
          <a:lstStyle>
            <a:lvl1pPr>
              <a:spcBef>
                <a:spcPts val="2000"/>
              </a:spcBef>
              <a:defRPr sz="1800">
                <a:solidFill>
                  <a:schemeClr val="tx1"/>
                </a:solidFill>
              </a:defRPr>
            </a:lvl1pPr>
            <a:lvl2pPr>
              <a:defRPr sz="1800"/>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sz="1800"/>
            </a:lvl3pPr>
            <a:lvl4pPr>
              <a:defRPr sz="1800"/>
            </a:lvl4pPr>
            <a:lvl5pPr marL="917575" marR="0" indent="-225425" algn="l" defTabSz="914314" rtl="0" eaLnBrk="1" fontAlgn="auto" latinLnBrk="0" hangingPunct="1">
              <a:lnSpc>
                <a:spcPct val="100000"/>
              </a:lnSpc>
              <a:spcBef>
                <a:spcPts val="600"/>
              </a:spcBef>
              <a:spcAft>
                <a:spcPts val="0"/>
              </a:spcAft>
              <a:buClr>
                <a:schemeClr val="bg1">
                  <a:lumMod val="50000"/>
                </a:schemeClr>
              </a:buClr>
              <a:buSzTx/>
              <a:buFont typeface=".HelveticaNeueDeskInterface-Regular"/>
              <a:buChar char="●"/>
              <a:tabLst/>
              <a:defRPr sz="1800"/>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marL="917575" marR="0" lvl="4" indent="-225425" algn="l" defTabSz="914314" rtl="0" eaLnBrk="1" fontAlgn="auto" latinLnBrk="0" hangingPunct="1">
              <a:lnSpc>
                <a:spcPct val="100000"/>
              </a:lnSpc>
              <a:spcBef>
                <a:spcPts val="600"/>
              </a:spcBef>
              <a:spcAft>
                <a:spcPts val="0"/>
              </a:spcAft>
              <a:buClr>
                <a:schemeClr val="bg1">
                  <a:lumMod val="50000"/>
                </a:schemeClr>
              </a:buClr>
              <a:buSzTx/>
              <a:buFont typeface=".HelveticaNeueDeskInterface-Regular"/>
              <a:buChar char="●"/>
              <a:tabLst/>
              <a:defRPr/>
            </a:pPr>
            <a:r>
              <a:rPr lang="en-US"/>
              <a:t>Quadruple-click the “Indent More” button (above) for fourth-level bullets</a:t>
            </a:r>
          </a:p>
        </p:txBody>
      </p:sp>
      <p:sp>
        <p:nvSpPr>
          <p:cNvPr id="6" name="Picture Placeholder 4">
            <a:extLst>
              <a:ext uri="{FF2B5EF4-FFF2-40B4-BE49-F238E27FC236}">
                <a16:creationId xmlns:a16="http://schemas.microsoft.com/office/drawing/2014/main" id="{68106178-1013-D249-8751-3EA29B2109C8}"/>
              </a:ext>
            </a:extLst>
          </p:cNvPr>
          <p:cNvSpPr>
            <a:spLocks noGrp="1"/>
          </p:cNvSpPr>
          <p:nvPr>
            <p:ph type="pic" sz="quarter" idx="12" hasCustomPrompt="1"/>
          </p:nvPr>
        </p:nvSpPr>
        <p:spPr>
          <a:xfrm>
            <a:off x="1239838" y="1669499"/>
            <a:ext cx="4856162" cy="4480560"/>
          </a:xfrm>
          <a:solidFill>
            <a:schemeClr val="bg1">
              <a:lumMod val="90000"/>
            </a:schemeClr>
          </a:solidFill>
        </p:spPr>
        <p:txBody>
          <a:bodyPr lIns="365760" tIns="365760" rIns="365760" bIns="1828800" anchor="b">
            <a:normAutofit/>
          </a:bodyPr>
          <a:lstStyle>
            <a:lvl1pPr marL="0" indent="0" algn="ctr">
              <a:buNone/>
              <a:defRPr sz="1600" i="1">
                <a:solidFill>
                  <a:schemeClr val="bg1">
                    <a:lumMod val="75000"/>
                  </a:schemeClr>
                </a:solidFill>
              </a:defRPr>
            </a:lvl1pPr>
          </a:lstStyle>
          <a:p>
            <a:r>
              <a:rPr lang="en-US"/>
              <a:t>Click icon to insert a photo.</a:t>
            </a:r>
          </a:p>
        </p:txBody>
      </p:sp>
      <p:sp>
        <p:nvSpPr>
          <p:cNvPr id="7" name="Text Placeholder 4">
            <a:extLst>
              <a:ext uri="{FF2B5EF4-FFF2-40B4-BE49-F238E27FC236}">
                <a16:creationId xmlns:a16="http://schemas.microsoft.com/office/drawing/2014/main" id="{CDAF09BB-AD0B-2041-83F2-50D0A4E8600C}"/>
              </a:ext>
            </a:extLst>
          </p:cNvPr>
          <p:cNvSpPr>
            <a:spLocks noGrp="1"/>
          </p:cNvSpPr>
          <p:nvPr>
            <p:ph type="body" sz="quarter" idx="13" hasCustomPrompt="1"/>
          </p:nvPr>
        </p:nvSpPr>
        <p:spPr>
          <a:xfrm>
            <a:off x="1239839" y="5889219"/>
            <a:ext cx="4856162" cy="260840"/>
          </a:xfrm>
        </p:spPr>
        <p:txBody>
          <a:bodyPr lIns="45720" tIns="45720" rIns="45720" bIns="45720" anchor="b">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35367013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Photo (W)">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340806" y="491385"/>
            <a:ext cx="3670259" cy="978486"/>
          </a:xfrm>
          <a:prstGeom prst="rect">
            <a:avLst/>
          </a:prstGeom>
        </p:spPr>
        <p:txBody>
          <a:bodyPr vert="horz" lIns="0" tIns="0" rIns="0" bIns="0" rtlCol="0" anchor="ctr">
            <a:normAutofit/>
          </a:bodyPr>
          <a:lstStyle>
            <a:lvl1pPr algn="l">
              <a:defRPr lang="en-US" sz="2400" dirty="0">
                <a:solidFill>
                  <a:schemeClr val="tx2"/>
                </a:solidFill>
                <a:latin typeface="Arial Black" charset="0"/>
                <a:ea typeface="Arial Black" charset="0"/>
                <a:cs typeface="Arial Black" charset="0"/>
              </a:defRPr>
            </a:lvl1pPr>
          </a:lstStyle>
          <a:p>
            <a:pPr marL="0" lvl="0"/>
            <a:r>
              <a:rPr lang="en-US"/>
              <a:t>Title for </a:t>
            </a:r>
            <a:r>
              <a:rPr lang="en-US" err="1"/>
              <a:t>Text+Photo</a:t>
            </a:r>
            <a:r>
              <a:rPr lang="en-US"/>
              <a:t> (W) Layout</a:t>
            </a:r>
          </a:p>
        </p:txBody>
      </p:sp>
      <p:sp>
        <p:nvSpPr>
          <p:cNvPr id="3" name="Text Placeholder 2">
            <a:extLst>
              <a:ext uri="{FF2B5EF4-FFF2-40B4-BE49-F238E27FC236}">
                <a16:creationId xmlns:a16="http://schemas.microsoft.com/office/drawing/2014/main" id="{BEA590E5-B0BC-F540-8942-A0FB291DEE4F}"/>
              </a:ext>
            </a:extLst>
          </p:cNvPr>
          <p:cNvSpPr>
            <a:spLocks noGrp="1"/>
          </p:cNvSpPr>
          <p:nvPr>
            <p:ph type="body" sz="quarter" idx="10" hasCustomPrompt="1"/>
          </p:nvPr>
        </p:nvSpPr>
        <p:spPr>
          <a:xfrm>
            <a:off x="340806" y="1469871"/>
            <a:ext cx="3670259" cy="4860591"/>
          </a:xfrm>
        </p:spPr>
        <p:txBody>
          <a:bodyPr>
            <a:normAutofit/>
          </a:bodyPr>
          <a:lstStyle>
            <a:lvl1pPr>
              <a:spcBef>
                <a:spcPts val="2000"/>
              </a:spcBef>
              <a:defRPr sz="1800">
                <a:solidFill>
                  <a:schemeClr val="tx1"/>
                </a:solidFill>
              </a:defRPr>
            </a:lvl1pPr>
            <a:lvl2pPr>
              <a:defRPr sz="1800"/>
            </a:lvl2pPr>
            <a:lvl3pPr marL="458788" marR="0"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sz="1800"/>
            </a:lvl3pPr>
            <a:lvl4pPr>
              <a:defRPr sz="1800"/>
            </a:lvl4pPr>
            <a:lvl5pPr>
              <a:defRPr sz="1800"/>
            </a:lvl5pPr>
          </a:lstStyle>
          <a:p>
            <a:pPr lvl="0"/>
            <a:r>
              <a:rPr lang="en-US"/>
              <a:t>Paragraph/</a:t>
            </a:r>
            <a:r>
              <a:rPr lang="en-US" err="1"/>
              <a:t>unbulleted</a:t>
            </a:r>
            <a:r>
              <a:rPr lang="en-US"/>
              <a:t> text formatting</a:t>
            </a:r>
          </a:p>
          <a:p>
            <a:pPr lvl="1"/>
            <a:r>
              <a:rPr lang="en-US"/>
              <a:t>Click the “Indent More” button (in the Home ribbon, above) for first-level bullets</a:t>
            </a:r>
          </a:p>
          <a:p>
            <a:pPr marL="458788" marR="0" lvl="2" indent="-225425" algn="l" defTabSz="914314" rtl="0" eaLnBrk="1" fontAlgn="auto" latinLnBrk="0" hangingPunct="1">
              <a:lnSpc>
                <a:spcPct val="100000"/>
              </a:lnSpc>
              <a:spcBef>
                <a:spcPts val="600"/>
              </a:spcBef>
              <a:spcAft>
                <a:spcPts val="0"/>
              </a:spcAft>
              <a:buClr>
                <a:schemeClr val="bg1">
                  <a:lumMod val="50000"/>
                </a:schemeClr>
              </a:buClr>
              <a:buSzPct val="65000"/>
              <a:buFont typeface="ArialMT"/>
              <a:buChar char="►"/>
              <a:tabLst/>
              <a:defRPr/>
            </a:pPr>
            <a:r>
              <a:rPr lang="en-US"/>
              <a:t>Double-click the “Indent More” button (above) for second-level bullets</a:t>
            </a:r>
          </a:p>
          <a:p>
            <a:pPr lvl="3"/>
            <a:r>
              <a:rPr lang="en-US"/>
              <a:t>Triple-click the “Indent More” button (above) for third-level bullets</a:t>
            </a:r>
          </a:p>
          <a:p>
            <a:pPr lvl="4"/>
            <a:r>
              <a:rPr lang="en-US"/>
              <a:t>Quadruple-click the “Indent More” button (above) for fourth-level bullets</a:t>
            </a:r>
          </a:p>
        </p:txBody>
      </p:sp>
      <p:sp>
        <p:nvSpPr>
          <p:cNvPr id="6" name="Picture Placeholder 2">
            <a:extLst>
              <a:ext uri="{FF2B5EF4-FFF2-40B4-BE49-F238E27FC236}">
                <a16:creationId xmlns:a16="http://schemas.microsoft.com/office/drawing/2014/main" id="{47569D7D-6010-454B-A86B-B6C69D7E2E6B}"/>
              </a:ext>
            </a:extLst>
          </p:cNvPr>
          <p:cNvSpPr>
            <a:spLocks noGrp="1"/>
          </p:cNvSpPr>
          <p:nvPr>
            <p:ph type="pic" sz="quarter" idx="11" hasCustomPrompt="1"/>
          </p:nvPr>
        </p:nvSpPr>
        <p:spPr>
          <a:xfrm>
            <a:off x="4191000" y="-1"/>
            <a:ext cx="8001000" cy="6629400"/>
          </a:xfrm>
          <a:solidFill>
            <a:schemeClr val="bg1">
              <a:lumMod val="90000"/>
            </a:schemeClr>
          </a:solidFill>
        </p:spPr>
        <p:txBody>
          <a:bodyPr tIns="0" bIns="2743200" anchor="b"/>
          <a:lstStyle>
            <a:lvl1pPr algn="ctr">
              <a:defRPr i="1">
                <a:solidFill>
                  <a:schemeClr val="bg1">
                    <a:lumMod val="75000"/>
                  </a:schemeClr>
                </a:solidFill>
              </a:defRPr>
            </a:lvl1pPr>
          </a:lstStyle>
          <a:p>
            <a:r>
              <a:rPr lang="en-US"/>
              <a:t>Click icon to insert a photo.</a:t>
            </a:r>
          </a:p>
        </p:txBody>
      </p:sp>
      <p:sp>
        <p:nvSpPr>
          <p:cNvPr id="7" name="Text Placeholder 4">
            <a:extLst>
              <a:ext uri="{FF2B5EF4-FFF2-40B4-BE49-F238E27FC236}">
                <a16:creationId xmlns:a16="http://schemas.microsoft.com/office/drawing/2014/main" id="{FD26CCD3-E500-1F49-8DD8-1545E2CBF0B3}"/>
              </a:ext>
            </a:extLst>
          </p:cNvPr>
          <p:cNvSpPr>
            <a:spLocks noGrp="1"/>
          </p:cNvSpPr>
          <p:nvPr>
            <p:ph type="body" sz="quarter" idx="12" hasCustomPrompt="1"/>
          </p:nvPr>
        </p:nvSpPr>
        <p:spPr>
          <a:xfrm rot="5400000">
            <a:off x="8746884" y="3184281"/>
            <a:ext cx="6629396" cy="260840"/>
          </a:xfrm>
        </p:spPr>
        <p:txBody>
          <a:bodyPr lIns="91440" tIns="45720" rIns="91440" bIns="45720">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40165849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Photo (W)">
    <p:spTree>
      <p:nvGrpSpPr>
        <p:cNvPr id="1" name=""/>
        <p:cNvGrpSpPr/>
        <p:nvPr/>
      </p:nvGrpSpPr>
      <p:grpSpPr>
        <a:xfrm>
          <a:off x="0" y="0"/>
          <a:ext cx="0" cy="0"/>
          <a:chOff x="0" y="0"/>
          <a:chExt cx="0" cy="0"/>
        </a:xfrm>
      </p:grpSpPr>
      <p:sp>
        <p:nvSpPr>
          <p:cNvPr id="15" name="Title Placeholder 1"/>
          <p:cNvSpPr>
            <a:spLocks noGrp="1"/>
          </p:cNvSpPr>
          <p:nvPr>
            <p:ph type="title" hasCustomPrompt="1"/>
          </p:nvPr>
        </p:nvSpPr>
        <p:spPr>
          <a:xfrm>
            <a:off x="1239838" y="491385"/>
            <a:ext cx="9715500" cy="978486"/>
          </a:xfrm>
          <a:prstGeom prst="rect">
            <a:avLst/>
          </a:prstGeom>
        </p:spPr>
        <p:txBody>
          <a:bodyPr vert="horz" lIns="0" tIns="0" rIns="0" bIns="0" rtlCol="0" anchor="ctr">
            <a:normAutofit/>
          </a:bodyPr>
          <a:lstStyle>
            <a:lvl1pPr algn="l">
              <a:defRPr lang="en-US" sz="2800" dirty="0">
                <a:solidFill>
                  <a:schemeClr val="tx2"/>
                </a:solidFill>
                <a:latin typeface="Arial Black" charset="0"/>
                <a:ea typeface="Arial Black" charset="0"/>
                <a:cs typeface="Arial Black" charset="0"/>
              </a:defRPr>
            </a:lvl1pPr>
          </a:lstStyle>
          <a:p>
            <a:pPr marL="0" lvl="0"/>
            <a:r>
              <a:rPr lang="en-US"/>
              <a:t>Title for </a:t>
            </a:r>
            <a:r>
              <a:rPr lang="en-US" err="1"/>
              <a:t>Photo+Photo</a:t>
            </a:r>
            <a:r>
              <a:rPr lang="en-US"/>
              <a:t> (W) Layout</a:t>
            </a:r>
          </a:p>
        </p:txBody>
      </p:sp>
      <p:sp>
        <p:nvSpPr>
          <p:cNvPr id="6" name="Picture Placeholder 4">
            <a:extLst>
              <a:ext uri="{FF2B5EF4-FFF2-40B4-BE49-F238E27FC236}">
                <a16:creationId xmlns:a16="http://schemas.microsoft.com/office/drawing/2014/main" id="{68106178-1013-D249-8751-3EA29B2109C8}"/>
              </a:ext>
            </a:extLst>
          </p:cNvPr>
          <p:cNvSpPr>
            <a:spLocks noGrp="1"/>
          </p:cNvSpPr>
          <p:nvPr>
            <p:ph type="pic" sz="quarter" idx="12" hasCustomPrompt="1"/>
          </p:nvPr>
        </p:nvSpPr>
        <p:spPr>
          <a:xfrm>
            <a:off x="0" y="1469871"/>
            <a:ext cx="6096000" cy="4251960"/>
          </a:xfrm>
          <a:solidFill>
            <a:schemeClr val="bg1">
              <a:lumMod val="90000"/>
            </a:schemeClr>
          </a:solidFill>
        </p:spPr>
        <p:txBody>
          <a:bodyPr lIns="365760" tIns="365760" rIns="365760" bIns="1828800" anchor="b">
            <a:normAutofit/>
          </a:bodyPr>
          <a:lstStyle>
            <a:lvl1pPr marL="0" indent="0" algn="ctr">
              <a:buNone/>
              <a:defRPr sz="1600" i="1">
                <a:solidFill>
                  <a:schemeClr val="bg1">
                    <a:lumMod val="75000"/>
                  </a:schemeClr>
                </a:solidFill>
              </a:defRPr>
            </a:lvl1pPr>
          </a:lstStyle>
          <a:p>
            <a:r>
              <a:rPr lang="en-US"/>
              <a:t>Click icon to insert a photo.</a:t>
            </a:r>
          </a:p>
        </p:txBody>
      </p:sp>
      <p:sp>
        <p:nvSpPr>
          <p:cNvPr id="7" name="Text Placeholder 4">
            <a:extLst>
              <a:ext uri="{FF2B5EF4-FFF2-40B4-BE49-F238E27FC236}">
                <a16:creationId xmlns:a16="http://schemas.microsoft.com/office/drawing/2014/main" id="{CDAF09BB-AD0B-2041-83F2-50D0A4E8600C}"/>
              </a:ext>
            </a:extLst>
          </p:cNvPr>
          <p:cNvSpPr>
            <a:spLocks noGrp="1"/>
          </p:cNvSpPr>
          <p:nvPr>
            <p:ph type="body" sz="quarter" idx="13" hasCustomPrompt="1"/>
          </p:nvPr>
        </p:nvSpPr>
        <p:spPr>
          <a:xfrm>
            <a:off x="1" y="5460991"/>
            <a:ext cx="6096000" cy="260840"/>
          </a:xfrm>
        </p:spPr>
        <p:txBody>
          <a:bodyPr lIns="45720" tIns="45720" rIns="45720" bIns="45720" anchor="b">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
        <p:nvSpPr>
          <p:cNvPr id="8" name="Picture Placeholder 4">
            <a:extLst>
              <a:ext uri="{FF2B5EF4-FFF2-40B4-BE49-F238E27FC236}">
                <a16:creationId xmlns:a16="http://schemas.microsoft.com/office/drawing/2014/main" id="{57E259A3-746A-2044-822B-3F7D859E7F10}"/>
              </a:ext>
            </a:extLst>
          </p:cNvPr>
          <p:cNvSpPr>
            <a:spLocks noGrp="1"/>
          </p:cNvSpPr>
          <p:nvPr>
            <p:ph type="pic" sz="quarter" idx="14" hasCustomPrompt="1"/>
          </p:nvPr>
        </p:nvSpPr>
        <p:spPr>
          <a:xfrm>
            <a:off x="6093439" y="1469871"/>
            <a:ext cx="6096000" cy="4251960"/>
          </a:xfrm>
          <a:solidFill>
            <a:schemeClr val="bg1">
              <a:lumMod val="90000"/>
            </a:schemeClr>
          </a:solidFill>
        </p:spPr>
        <p:txBody>
          <a:bodyPr lIns="365760" tIns="365760" rIns="365760" bIns="1828800" anchor="b">
            <a:normAutofit/>
          </a:bodyPr>
          <a:lstStyle>
            <a:lvl1pPr marL="0" indent="0" algn="ctr">
              <a:buNone/>
              <a:defRPr sz="1600" i="1">
                <a:solidFill>
                  <a:schemeClr val="bg1">
                    <a:lumMod val="75000"/>
                  </a:schemeClr>
                </a:solidFill>
              </a:defRPr>
            </a:lvl1pPr>
          </a:lstStyle>
          <a:p>
            <a:r>
              <a:rPr lang="en-US"/>
              <a:t>Click icon to insert a photo.</a:t>
            </a:r>
          </a:p>
        </p:txBody>
      </p:sp>
      <p:sp>
        <p:nvSpPr>
          <p:cNvPr id="9" name="Text Placeholder 4">
            <a:extLst>
              <a:ext uri="{FF2B5EF4-FFF2-40B4-BE49-F238E27FC236}">
                <a16:creationId xmlns:a16="http://schemas.microsoft.com/office/drawing/2014/main" id="{E3F54B41-918E-644B-B610-DDE8277FB261}"/>
              </a:ext>
            </a:extLst>
          </p:cNvPr>
          <p:cNvSpPr>
            <a:spLocks noGrp="1"/>
          </p:cNvSpPr>
          <p:nvPr>
            <p:ph type="body" sz="quarter" idx="15" hasCustomPrompt="1"/>
          </p:nvPr>
        </p:nvSpPr>
        <p:spPr>
          <a:xfrm>
            <a:off x="6093440" y="5460991"/>
            <a:ext cx="6096000" cy="260840"/>
          </a:xfrm>
        </p:spPr>
        <p:txBody>
          <a:bodyPr lIns="45720" tIns="45720" rIns="45720" bIns="45720" anchor="b">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36085019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Title (W)">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4F27426-24A7-3845-8E05-8360D202A2F3}"/>
              </a:ext>
            </a:extLst>
          </p:cNvPr>
          <p:cNvSpPr>
            <a:spLocks noGrp="1"/>
          </p:cNvSpPr>
          <p:nvPr>
            <p:ph type="title" hasCustomPrompt="1"/>
          </p:nvPr>
        </p:nvSpPr>
        <p:spPr>
          <a:xfrm>
            <a:off x="1" y="5349453"/>
            <a:ext cx="12192000" cy="1508547"/>
          </a:xfrm>
          <a:prstGeom prst="rect">
            <a:avLst/>
          </a:prstGeom>
        </p:spPr>
        <p:txBody>
          <a:bodyPr vert="horz" lIns="457200" tIns="182880" rIns="457200" bIns="182880" rtlCol="0" anchor="t" anchorCtr="0">
            <a:noAutofit/>
          </a:bodyPr>
          <a:lstStyle>
            <a:lvl1pPr algn="ctr">
              <a:defRPr lang="en-US" sz="2400" dirty="0">
                <a:solidFill>
                  <a:schemeClr val="tx2"/>
                </a:solidFill>
                <a:latin typeface="Arial Black" charset="0"/>
                <a:ea typeface="Arial Black" charset="0"/>
                <a:cs typeface="Arial Black" charset="0"/>
              </a:defRPr>
            </a:lvl1pPr>
          </a:lstStyle>
          <a:p>
            <a:pPr marL="0" lvl="0"/>
            <a:r>
              <a:rPr lang="en-US"/>
              <a:t>Title for Large Photo (W) Layout</a:t>
            </a:r>
          </a:p>
        </p:txBody>
      </p:sp>
      <p:sp>
        <p:nvSpPr>
          <p:cNvPr id="5" name="Picture Placeholder 2">
            <a:extLst>
              <a:ext uri="{FF2B5EF4-FFF2-40B4-BE49-F238E27FC236}">
                <a16:creationId xmlns:a16="http://schemas.microsoft.com/office/drawing/2014/main" id="{58B1EB05-4C3D-C643-8F71-7489EF7CE397}"/>
              </a:ext>
            </a:extLst>
          </p:cNvPr>
          <p:cNvSpPr>
            <a:spLocks noGrp="1"/>
          </p:cNvSpPr>
          <p:nvPr>
            <p:ph type="pic" sz="quarter" idx="10" hasCustomPrompt="1"/>
          </p:nvPr>
        </p:nvSpPr>
        <p:spPr>
          <a:xfrm>
            <a:off x="0" y="0"/>
            <a:ext cx="12192000" cy="5349875"/>
          </a:xfrm>
          <a:solidFill>
            <a:schemeClr val="bg1">
              <a:lumMod val="90000"/>
            </a:schemeClr>
          </a:solidFill>
        </p:spPr>
        <p:txBody>
          <a:bodyPr tIns="0" bIns="2057400" anchor="b"/>
          <a:lstStyle>
            <a:lvl1pPr algn="ctr">
              <a:defRPr i="1">
                <a:solidFill>
                  <a:schemeClr val="bg1">
                    <a:lumMod val="75000"/>
                  </a:schemeClr>
                </a:solidFill>
              </a:defRPr>
            </a:lvl1pPr>
          </a:lstStyle>
          <a:p>
            <a:r>
              <a:rPr lang="en-US"/>
              <a:t>Click icon to insert a photo.</a:t>
            </a:r>
          </a:p>
        </p:txBody>
      </p:sp>
      <p:sp>
        <p:nvSpPr>
          <p:cNvPr id="6" name="Text Placeholder 4">
            <a:extLst>
              <a:ext uri="{FF2B5EF4-FFF2-40B4-BE49-F238E27FC236}">
                <a16:creationId xmlns:a16="http://schemas.microsoft.com/office/drawing/2014/main" id="{EC91875E-B0A9-0447-9F79-6199D7261229}"/>
              </a:ext>
            </a:extLst>
          </p:cNvPr>
          <p:cNvSpPr>
            <a:spLocks noGrp="1"/>
          </p:cNvSpPr>
          <p:nvPr>
            <p:ph type="body" sz="quarter" idx="11" hasCustomPrompt="1"/>
          </p:nvPr>
        </p:nvSpPr>
        <p:spPr>
          <a:xfrm rot="5400000">
            <a:off x="9386856" y="2544308"/>
            <a:ext cx="5349451" cy="260840"/>
          </a:xfrm>
        </p:spPr>
        <p:txBody>
          <a:bodyPr lIns="91440" tIns="45720" rIns="91440" bIns="45720">
            <a:noAutofit/>
          </a:bodyPr>
          <a:lstStyle>
            <a:lvl1pPr>
              <a:defRPr sz="900">
                <a:solidFill>
                  <a:schemeClr val="bg1">
                    <a:lumMod val="25000"/>
                  </a:schemeClr>
                </a:solidFill>
              </a:defRPr>
            </a:lvl1pPr>
            <a:lvl2pPr>
              <a:defRPr sz="1000">
                <a:solidFill>
                  <a:schemeClr val="bg1"/>
                </a:solidFill>
              </a:defRPr>
            </a:lvl2pPr>
            <a:lvl3pPr>
              <a:defRPr sz="1000">
                <a:solidFill>
                  <a:schemeClr val="bg1"/>
                </a:solidFill>
              </a:defRPr>
            </a:lvl3pPr>
            <a:lvl4pPr>
              <a:defRPr sz="1000">
                <a:solidFill>
                  <a:schemeClr val="bg1"/>
                </a:solidFill>
              </a:defRPr>
            </a:lvl4pPr>
            <a:lvl5pPr>
              <a:defRPr sz="1000">
                <a:solidFill>
                  <a:schemeClr val="bg1"/>
                </a:solidFill>
              </a:defRPr>
            </a:lvl5pPr>
          </a:lstStyle>
          <a:p>
            <a:pPr lvl="0"/>
            <a:r>
              <a:rPr lang="en-US"/>
              <a:t>Click here to insert photo credit/copyright information</a:t>
            </a:r>
          </a:p>
        </p:txBody>
      </p:sp>
    </p:spTree>
    <p:extLst>
      <p:ext uri="{BB962C8B-B14F-4D97-AF65-F5344CB8AC3E}">
        <p14:creationId xmlns:p14="http://schemas.microsoft.com/office/powerpoint/2010/main" val="16879988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781">
          <p15:clr>
            <a:srgbClr val="FBAE40"/>
          </p15:clr>
        </p15:guide>
        <p15:guide id="4" pos="69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2"/>
            <a:ext cx="10972800" cy="4791806"/>
          </a:xfrm>
          <a:prstGeom prst="rect">
            <a:avLst/>
          </a:prstGeom>
        </p:spPr>
        <p:txBody>
          <a:bodyPr vert="horz" lIns="0" tIns="137160" rIns="0" bIns="0" rtlCol="0">
            <a:normAutofit/>
          </a:bodyPr>
          <a:lstStyle/>
          <a:p>
            <a:pPr lvl="0"/>
            <a:r>
              <a:rPr lang="en-US"/>
              <a:t>Paragraph type</a:t>
            </a:r>
          </a:p>
          <a:p>
            <a:pPr lvl="1"/>
            <a:r>
              <a:rPr lang="en-US"/>
              <a:t>Click the “Indent More” button (above) for first-level bullets</a:t>
            </a:r>
          </a:p>
          <a:p>
            <a:pPr lvl="2"/>
            <a:r>
              <a:rPr lang="en-US"/>
              <a:t>Click the “Indent More” button (above) twice for second-level bullets</a:t>
            </a:r>
          </a:p>
          <a:p>
            <a:pPr lvl="3"/>
            <a:r>
              <a:rPr lang="en-US"/>
              <a:t>Click the “Indent More” button (above) three times for third-level bullets</a:t>
            </a:r>
          </a:p>
          <a:p>
            <a:pPr lvl="4"/>
            <a:r>
              <a:rPr lang="en-US"/>
              <a:t>Click the “Indent More” button (above) four times for fourth-level bullets</a:t>
            </a:r>
          </a:p>
        </p:txBody>
      </p:sp>
      <p:sp>
        <p:nvSpPr>
          <p:cNvPr id="2" name="Title Placeholder 1"/>
          <p:cNvSpPr>
            <a:spLocks noGrp="1"/>
          </p:cNvSpPr>
          <p:nvPr>
            <p:ph type="title"/>
          </p:nvPr>
        </p:nvSpPr>
        <p:spPr>
          <a:xfrm>
            <a:off x="609600" y="482138"/>
            <a:ext cx="10972800" cy="1118064"/>
          </a:xfrm>
          <a:prstGeom prst="rect">
            <a:avLst/>
          </a:prstGeom>
        </p:spPr>
        <p:txBody>
          <a:bodyPr vert="horz" lIns="0" tIns="0" rIns="0" bIns="0" rtlCol="0" anchor="ctr">
            <a:normAutofit/>
          </a:bodyPr>
          <a:lstStyle/>
          <a:p>
            <a:r>
              <a:rPr lang="en-US"/>
              <a:t>Master Slide Title</a:t>
            </a:r>
          </a:p>
        </p:txBody>
      </p:sp>
      <p:sp>
        <p:nvSpPr>
          <p:cNvPr id="5" name="TextBox 4">
            <a:extLst>
              <a:ext uri="{FF2B5EF4-FFF2-40B4-BE49-F238E27FC236}">
                <a16:creationId xmlns:a16="http://schemas.microsoft.com/office/drawing/2014/main" id="{00B5D478-FD4A-2240-B032-46F4E3BAB6E8}"/>
              </a:ext>
            </a:extLst>
          </p:cNvPr>
          <p:cNvSpPr txBox="1"/>
          <p:nvPr userDrawn="1"/>
        </p:nvSpPr>
        <p:spPr>
          <a:xfrm>
            <a:off x="10981592" y="6623390"/>
            <a:ext cx="1210408" cy="246221"/>
          </a:xfrm>
          <a:prstGeom prst="rect">
            <a:avLst/>
          </a:prstGeom>
          <a:noFill/>
        </p:spPr>
        <p:txBody>
          <a:bodyPr wrap="square" rtlCol="0" anchor="b">
            <a:spAutoFit/>
          </a:bodyPr>
          <a:lstStyle/>
          <a:p>
            <a:pPr algn="r"/>
            <a:fld id="{33391695-0C6B-4B4E-A11F-D5E1D321FCD2}" type="slidenum">
              <a:rPr lang="en-US" sz="1000" smtClean="0">
                <a:solidFill>
                  <a:schemeClr val="accent1"/>
                </a:solidFill>
              </a:rPr>
              <a:pPr algn="r"/>
              <a:t>‹#›</a:t>
            </a:fld>
            <a:endParaRPr lang="en-US" sz="1000">
              <a:solidFill>
                <a:schemeClr val="accen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758" r:id="rId2"/>
    <p:sldLayoutId id="2147483757" r:id="rId3"/>
    <p:sldLayoutId id="2147483707" r:id="rId4"/>
    <p:sldLayoutId id="2147483759" r:id="rId5"/>
    <p:sldLayoutId id="2147483748" r:id="rId6"/>
    <p:sldLayoutId id="2147483744" r:id="rId7"/>
    <p:sldLayoutId id="2147483750" r:id="rId8"/>
    <p:sldLayoutId id="2147483747" r:id="rId9"/>
    <p:sldLayoutId id="2147483752" r:id="rId10"/>
    <p:sldLayoutId id="2147483751" r:id="rId11"/>
    <p:sldLayoutId id="2147483745" r:id="rId12"/>
    <p:sldLayoutId id="2147483746" r:id="rId13"/>
    <p:sldLayoutId id="2147483749" r:id="rId14"/>
    <p:sldLayoutId id="2147483753" r:id="rId15"/>
    <p:sldLayoutId id="2147483743" r:id="rId16"/>
    <p:sldLayoutId id="2147483767" r:id="rId17"/>
    <p:sldLayoutId id="2147483768" r:id="rId18"/>
    <p:sldLayoutId id="2147483769" r:id="rId19"/>
    <p:sldLayoutId id="2147483770" r:id="rId20"/>
  </p:sldLayoutIdLst>
  <p:transition>
    <p:fade/>
  </p:transition>
  <p:hf hdr="0" dt="0"/>
  <p:txStyles>
    <p:titleStyle>
      <a:lvl1pPr algn="l" defTabSz="914314" rtl="0" eaLnBrk="1" latinLnBrk="0" hangingPunct="1">
        <a:lnSpc>
          <a:spcPct val="90000"/>
        </a:lnSpc>
        <a:spcBef>
          <a:spcPct val="0"/>
        </a:spcBef>
        <a:buNone/>
        <a:defRPr sz="3600" b="1" i="0" kern="1200">
          <a:solidFill>
            <a:schemeClr val="tx2"/>
          </a:solidFill>
          <a:latin typeface="Arial Black" panose="020B0604020202020204" pitchFamily="34" charset="0"/>
          <a:ea typeface="+mj-ea"/>
          <a:cs typeface="Arial Black" panose="020B0604020202020204" pitchFamily="34" charset="0"/>
        </a:defRPr>
      </a:lvl1pPr>
    </p:titleStyle>
    <p:bodyStyle>
      <a:lvl1pPr marL="0" indent="0" algn="l" defTabSz="914314" rtl="0" eaLnBrk="1" latinLnBrk="0" hangingPunct="1">
        <a:spcBef>
          <a:spcPts val="2400"/>
        </a:spcBef>
        <a:buClr>
          <a:schemeClr val="accent1"/>
        </a:buClr>
        <a:buSzPct val="110000"/>
        <a:buFont typeface="Wingdings" charset="2"/>
        <a:buNone/>
        <a:tabLst/>
        <a:defRPr sz="2000" kern="1200">
          <a:solidFill>
            <a:schemeClr val="tx1"/>
          </a:solidFill>
          <a:latin typeface="+mn-lt"/>
          <a:ea typeface="+mn-ea"/>
          <a:cs typeface="+mn-cs"/>
        </a:defRPr>
      </a:lvl1pPr>
      <a:lvl2pPr marL="233363" indent="-233363" algn="l" defTabSz="914314" rtl="0" eaLnBrk="1" latinLnBrk="0" hangingPunct="1">
        <a:spcBef>
          <a:spcPts val="600"/>
        </a:spcBef>
        <a:buClr>
          <a:schemeClr val="accent1"/>
        </a:buClr>
        <a:buSzPct val="100000"/>
        <a:buFont typeface="Wingdings" pitchFamily="2" charset="2"/>
        <a:buChar char="§"/>
        <a:tabLst/>
        <a:defRPr sz="2000" kern="1200">
          <a:solidFill>
            <a:schemeClr val="tx1"/>
          </a:solidFill>
          <a:latin typeface="+mn-lt"/>
          <a:ea typeface="+mn-ea"/>
          <a:cs typeface="+mn-cs"/>
        </a:defRPr>
      </a:lvl2pPr>
      <a:lvl3pPr marL="458788" indent="-225425" algn="l" defTabSz="914314" rtl="0" eaLnBrk="1" latinLnBrk="0" hangingPunct="1">
        <a:spcBef>
          <a:spcPts val="600"/>
        </a:spcBef>
        <a:buClr>
          <a:schemeClr val="bg1">
            <a:lumMod val="50000"/>
          </a:schemeClr>
        </a:buClr>
        <a:buSzPct val="65000"/>
        <a:buFont typeface="Lucida Grande" panose="020B0600040502020204" pitchFamily="34" charset="0"/>
        <a:buChar char="▶"/>
        <a:tabLst/>
        <a:defRPr sz="2000" kern="1200">
          <a:solidFill>
            <a:schemeClr val="tx1"/>
          </a:solidFill>
          <a:latin typeface="+mn-lt"/>
          <a:ea typeface="+mn-ea"/>
          <a:cs typeface="+mn-cs"/>
        </a:defRPr>
      </a:lvl3pPr>
      <a:lvl4pPr marL="692150" indent="-233363" algn="l" defTabSz="914314" rtl="0" eaLnBrk="1" latinLnBrk="0" hangingPunct="1">
        <a:spcBef>
          <a:spcPts val="600"/>
        </a:spcBef>
        <a:buClr>
          <a:schemeClr val="accent1"/>
        </a:buClr>
        <a:buSzPct val="100000"/>
        <a:buFont typeface="LucidaGrande" charset="0"/>
        <a:buChar char="◆"/>
        <a:tabLst/>
        <a:defRPr sz="2000" kern="1200">
          <a:solidFill>
            <a:schemeClr val="tx1"/>
          </a:solidFill>
          <a:latin typeface="+mn-lt"/>
          <a:ea typeface="+mn-ea"/>
          <a:cs typeface="+mn-cs"/>
        </a:defRPr>
      </a:lvl4pPr>
      <a:lvl5pPr marL="917575" indent="-225425" algn="l" defTabSz="914314" rtl="0" eaLnBrk="1" latinLnBrk="0" hangingPunct="1">
        <a:spcBef>
          <a:spcPts val="600"/>
        </a:spcBef>
        <a:buClr>
          <a:schemeClr val="bg1">
            <a:lumMod val="50000"/>
          </a:schemeClr>
        </a:buClr>
        <a:buFont typeface=".HelveticaNeueDeskInterface-Regular"/>
        <a:buChar char="●"/>
        <a:tabLst/>
        <a:defRPr sz="2000" kern="1200">
          <a:solidFill>
            <a:schemeClr val="tx1"/>
          </a:solidFill>
          <a:latin typeface="+mn-lt"/>
          <a:ea typeface="+mn-ea"/>
          <a:cs typeface="+mn-cs"/>
        </a:defRPr>
      </a:lvl5pPr>
      <a:lvl6pPr marL="2514364"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22"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79"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35"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2"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100" algn="l" defTabSz="914314" rtl="0" eaLnBrk="1" latinLnBrk="0" hangingPunct="1">
        <a:defRPr sz="1800" kern="1200">
          <a:solidFill>
            <a:schemeClr val="tx1"/>
          </a:solidFill>
          <a:latin typeface="+mn-lt"/>
          <a:ea typeface="+mn-ea"/>
          <a:cs typeface="+mn-cs"/>
        </a:defRPr>
      </a:lvl8pPr>
      <a:lvl9pPr marL="3657257" algn="l" defTabSz="91431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8.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4EC1-60D1-CD48-8690-FF0B6D8AC540}"/>
              </a:ext>
            </a:extLst>
          </p:cNvPr>
          <p:cNvSpPr>
            <a:spLocks noGrp="1"/>
          </p:cNvSpPr>
          <p:nvPr>
            <p:ph type="ctrTitle"/>
          </p:nvPr>
        </p:nvSpPr>
        <p:spPr>
          <a:xfrm>
            <a:off x="5360565" y="2246316"/>
            <a:ext cx="6491801" cy="1655124"/>
          </a:xfrm>
        </p:spPr>
        <p:txBody>
          <a:bodyPr>
            <a:normAutofit fontScale="90000"/>
          </a:bodyPr>
          <a:lstStyle/>
          <a:p>
            <a:pPr>
              <a:lnSpc>
                <a:spcPct val="120000"/>
              </a:lnSpc>
            </a:pPr>
            <a:r>
              <a:rPr lang="en-US" sz="3200" b="1" dirty="0">
                <a:latin typeface="+mj-lt"/>
              </a:rPr>
              <a:t>An Introductory Overview of the IMF Digital Infrastructure Costing Estimator (DICE)</a:t>
            </a:r>
          </a:p>
        </p:txBody>
      </p:sp>
      <p:sp>
        <p:nvSpPr>
          <p:cNvPr id="4" name="Text Placeholder 3">
            <a:extLst>
              <a:ext uri="{FF2B5EF4-FFF2-40B4-BE49-F238E27FC236}">
                <a16:creationId xmlns:a16="http://schemas.microsoft.com/office/drawing/2014/main" id="{EF2EA944-E770-B641-8381-99B0FD277FBC}"/>
              </a:ext>
            </a:extLst>
          </p:cNvPr>
          <p:cNvSpPr>
            <a:spLocks noGrp="1"/>
          </p:cNvSpPr>
          <p:nvPr>
            <p:ph type="body" sz="quarter" idx="10"/>
          </p:nvPr>
        </p:nvSpPr>
        <p:spPr>
          <a:xfrm>
            <a:off x="5360565" y="5268285"/>
            <a:ext cx="5515284" cy="1255063"/>
          </a:xfrm>
        </p:spPr>
        <p:txBody>
          <a:bodyPr>
            <a:normAutofit fontScale="92500" lnSpcReduction="10000"/>
          </a:bodyPr>
          <a:lstStyle/>
          <a:p>
            <a:r>
              <a:rPr lang="en-US" sz="1800" dirty="0">
                <a:solidFill>
                  <a:schemeClr val="tx2"/>
                </a:solidFill>
                <a:latin typeface="+mj-lt"/>
                <a:ea typeface="+mj-ea"/>
              </a:rPr>
              <a:t>January 2023</a:t>
            </a:r>
          </a:p>
          <a:p>
            <a:r>
              <a:rPr lang="en-US" sz="1800" dirty="0">
                <a:solidFill>
                  <a:schemeClr val="tx2"/>
                </a:solidFill>
                <a:latin typeface="+mj-lt"/>
                <a:ea typeface="+mj-ea"/>
              </a:rPr>
              <a:t>Expenditure Policy Division</a:t>
            </a:r>
          </a:p>
          <a:p>
            <a:r>
              <a:rPr lang="en-US" sz="1800" dirty="0">
                <a:solidFill>
                  <a:schemeClr val="tx2"/>
                </a:solidFill>
                <a:latin typeface="+mj-lt"/>
                <a:ea typeface="+mj-ea"/>
              </a:rPr>
              <a:t>Fiscal Affairs Department</a:t>
            </a:r>
          </a:p>
          <a:p>
            <a:endParaRPr lang="en-US" sz="1800" dirty="0">
              <a:solidFill>
                <a:schemeClr val="tx2"/>
              </a:solidFill>
              <a:latin typeface="+mj-lt"/>
              <a:ea typeface="+mj-ea"/>
            </a:endParaRPr>
          </a:p>
          <a:p>
            <a:r>
              <a:rPr lang="en-US" sz="1200" dirty="0">
                <a:solidFill>
                  <a:schemeClr val="tx2"/>
                </a:solidFill>
                <a:latin typeface="+mj-lt"/>
                <a:ea typeface="+mj-ea"/>
              </a:rPr>
              <a:t>Prepared by Edward Oughton, David Amaglobeli, and Mariano Moszoro</a:t>
            </a:r>
          </a:p>
        </p:txBody>
      </p:sp>
      <p:pic>
        <p:nvPicPr>
          <p:cNvPr id="5" name="Picture Placeholder 4" descr="A galaxy in space&#10;&#10;Description automatically generated with low confidence">
            <a:extLst>
              <a:ext uri="{FF2B5EF4-FFF2-40B4-BE49-F238E27FC236}">
                <a16:creationId xmlns:a16="http://schemas.microsoft.com/office/drawing/2014/main" id="{E3F533B7-5F30-4947-984D-8BFEC1E932F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227" r="26227"/>
          <a:stretch>
            <a:fillRect/>
          </a:stretch>
        </p:blipFill>
        <p:spPr/>
      </p:pic>
    </p:spTree>
    <p:extLst>
      <p:ext uri="{BB962C8B-B14F-4D97-AF65-F5344CB8AC3E}">
        <p14:creationId xmlns:p14="http://schemas.microsoft.com/office/powerpoint/2010/main" val="32897144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Cell Tower on Bearwallow Mountain – WNCOutdoors.info">
            <a:extLst>
              <a:ext uri="{FF2B5EF4-FFF2-40B4-BE49-F238E27FC236}">
                <a16:creationId xmlns:a16="http://schemas.microsoft.com/office/drawing/2014/main" id="{28123448-B7EE-FAD4-A9EC-0B3AE3920F31}"/>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1108"/>
          <a:stretch/>
        </p:blipFill>
        <p:spPr bwMode="auto">
          <a:xfrm>
            <a:off x="1524000" y="-1588"/>
            <a:ext cx="9144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DAD588-495A-3F78-6365-0EEA5A1BDAC9}"/>
              </a:ext>
            </a:extLst>
          </p:cNvPr>
          <p:cNvSpPr txBox="1"/>
          <p:nvPr/>
        </p:nvSpPr>
        <p:spPr>
          <a:xfrm>
            <a:off x="1600200" y="76201"/>
            <a:ext cx="3657600" cy="646331"/>
          </a:xfrm>
          <a:prstGeom prst="rect">
            <a:avLst/>
          </a:prstGeom>
          <a:solidFill>
            <a:schemeClr val="bg1">
              <a:lumMod val="75000"/>
            </a:schemeClr>
          </a:solidFill>
        </p:spPr>
        <p:txBody>
          <a:bodyPr wrap="square" rtlCol="0">
            <a:spAutoFit/>
          </a:bodyPr>
          <a:lstStyle/>
          <a:p>
            <a:pPr algn="ctr"/>
            <a:r>
              <a:rPr lang="en-US" b="1" dirty="0">
                <a:solidFill>
                  <a:schemeClr val="tx2"/>
                </a:solidFill>
              </a:rPr>
              <a:t>Example of a 4G Mobile Cell Tower</a:t>
            </a:r>
          </a:p>
        </p:txBody>
      </p:sp>
    </p:spTree>
    <p:extLst>
      <p:ext uri="{BB962C8B-B14F-4D97-AF65-F5344CB8AC3E}">
        <p14:creationId xmlns:p14="http://schemas.microsoft.com/office/powerpoint/2010/main" val="229059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C5A4A-C349-B2FC-F34E-2D79A3DE3930}"/>
              </a:ext>
            </a:extLst>
          </p:cNvPr>
          <p:cNvPicPr>
            <a:picLocks noChangeAspect="1"/>
          </p:cNvPicPr>
          <p:nvPr/>
        </p:nvPicPr>
        <p:blipFill rotWithShape="1">
          <a:blip r:embed="rId2"/>
          <a:srcRect l="11111" t="12" b="-12"/>
          <a:stretch/>
        </p:blipFill>
        <p:spPr>
          <a:xfrm>
            <a:off x="1524000" y="-8574"/>
            <a:ext cx="9144000" cy="6866574"/>
          </a:xfrm>
          <a:prstGeom prst="rect">
            <a:avLst/>
          </a:prstGeom>
        </p:spPr>
      </p:pic>
      <p:sp>
        <p:nvSpPr>
          <p:cNvPr id="3" name="TextBox 2">
            <a:extLst>
              <a:ext uri="{FF2B5EF4-FFF2-40B4-BE49-F238E27FC236}">
                <a16:creationId xmlns:a16="http://schemas.microsoft.com/office/drawing/2014/main" id="{19AC79D2-D147-4F1D-7D41-89BC5A5CBF98}"/>
              </a:ext>
            </a:extLst>
          </p:cNvPr>
          <p:cNvSpPr txBox="1"/>
          <p:nvPr/>
        </p:nvSpPr>
        <p:spPr>
          <a:xfrm>
            <a:off x="1600200" y="76201"/>
            <a:ext cx="4038600" cy="646331"/>
          </a:xfrm>
          <a:prstGeom prst="rect">
            <a:avLst/>
          </a:prstGeom>
          <a:solidFill>
            <a:schemeClr val="bg1">
              <a:lumMod val="75000"/>
            </a:schemeClr>
          </a:solidFill>
        </p:spPr>
        <p:txBody>
          <a:bodyPr wrap="square" rtlCol="0">
            <a:spAutoFit/>
          </a:bodyPr>
          <a:lstStyle/>
          <a:p>
            <a:pPr algn="ctr"/>
            <a:r>
              <a:rPr lang="en-US" b="1" dirty="0">
                <a:solidFill>
                  <a:schemeClr val="tx2"/>
                </a:solidFill>
              </a:rPr>
              <a:t>Example of Fiber Optic Link Construction</a:t>
            </a:r>
          </a:p>
        </p:txBody>
      </p:sp>
    </p:spTree>
    <p:extLst>
      <p:ext uri="{BB962C8B-B14F-4D97-AF65-F5344CB8AC3E}">
        <p14:creationId xmlns:p14="http://schemas.microsoft.com/office/powerpoint/2010/main" val="39102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algn="ctr"/>
            <a:r>
              <a:rPr lang="en-US" sz="3200" kern="0" dirty="0">
                <a:solidFill>
                  <a:schemeClr val="tx2"/>
                </a:solidFill>
              </a:rPr>
              <a:t>How do Mobile Communications Work?</a:t>
            </a:r>
            <a:endParaRPr lang="en-GB" sz="2400" kern="0" dirty="0">
              <a:solidFill>
                <a:schemeClr val="tx2"/>
              </a:solidFill>
            </a:endParaRPr>
          </a:p>
        </p:txBody>
      </p:sp>
      <p:sp>
        <p:nvSpPr>
          <p:cNvPr id="6" name="TextBox 5">
            <a:extLst>
              <a:ext uri="{FF2B5EF4-FFF2-40B4-BE49-F238E27FC236}">
                <a16:creationId xmlns:a16="http://schemas.microsoft.com/office/drawing/2014/main" id="{827B6201-C947-198B-F0AD-D7EF31FEB7E4}"/>
              </a:ext>
            </a:extLst>
          </p:cNvPr>
          <p:cNvSpPr txBox="1"/>
          <p:nvPr/>
        </p:nvSpPr>
        <p:spPr>
          <a:xfrm>
            <a:off x="1796588" y="4700102"/>
            <a:ext cx="1447800" cy="646331"/>
          </a:xfrm>
          <a:prstGeom prst="rect">
            <a:avLst/>
          </a:prstGeom>
          <a:noFill/>
        </p:spPr>
        <p:txBody>
          <a:bodyPr wrap="square" rtlCol="0">
            <a:spAutoFit/>
          </a:bodyPr>
          <a:lstStyle/>
          <a:p>
            <a:pPr algn="ctr"/>
            <a:r>
              <a:rPr lang="en-US" dirty="0">
                <a:solidFill>
                  <a:schemeClr val="tx2"/>
                </a:solidFill>
              </a:rPr>
              <a:t>Cell tower antenna</a:t>
            </a:r>
          </a:p>
        </p:txBody>
      </p:sp>
      <p:sp>
        <p:nvSpPr>
          <p:cNvPr id="8" name="TextBox 7">
            <a:extLst>
              <a:ext uri="{FF2B5EF4-FFF2-40B4-BE49-F238E27FC236}">
                <a16:creationId xmlns:a16="http://schemas.microsoft.com/office/drawing/2014/main" id="{C9B31546-C5E6-A087-4F0A-6630398DB91C}"/>
              </a:ext>
            </a:extLst>
          </p:cNvPr>
          <p:cNvSpPr txBox="1"/>
          <p:nvPr/>
        </p:nvSpPr>
        <p:spPr>
          <a:xfrm>
            <a:off x="8965392" y="4895187"/>
            <a:ext cx="1447800" cy="381000"/>
          </a:xfrm>
          <a:prstGeom prst="rect">
            <a:avLst/>
          </a:prstGeom>
          <a:noFill/>
        </p:spPr>
        <p:txBody>
          <a:bodyPr wrap="square" rtlCol="0">
            <a:spAutoFit/>
          </a:bodyPr>
          <a:lstStyle/>
          <a:p>
            <a:pPr algn="ctr"/>
            <a:r>
              <a:rPr lang="en-US" dirty="0">
                <a:solidFill>
                  <a:schemeClr val="tx2"/>
                </a:solidFill>
              </a:rPr>
              <a:t>Smartphone</a:t>
            </a:r>
          </a:p>
        </p:txBody>
      </p:sp>
      <p:sp>
        <p:nvSpPr>
          <p:cNvPr id="11" name="TextBox 10">
            <a:extLst>
              <a:ext uri="{FF2B5EF4-FFF2-40B4-BE49-F238E27FC236}">
                <a16:creationId xmlns:a16="http://schemas.microsoft.com/office/drawing/2014/main" id="{96C1252E-817F-D428-3A74-D8FE6D2E2E95}"/>
              </a:ext>
            </a:extLst>
          </p:cNvPr>
          <p:cNvSpPr txBox="1"/>
          <p:nvPr/>
        </p:nvSpPr>
        <p:spPr>
          <a:xfrm>
            <a:off x="1524000" y="6459150"/>
            <a:ext cx="9144000" cy="276999"/>
          </a:xfrm>
          <a:prstGeom prst="rect">
            <a:avLst/>
          </a:prstGeom>
          <a:noFill/>
        </p:spPr>
        <p:txBody>
          <a:bodyPr wrap="square" rtlCol="0">
            <a:spAutoFit/>
          </a:bodyPr>
          <a:lstStyle/>
          <a:p>
            <a:pPr algn="ctr"/>
            <a:r>
              <a:rPr lang="en-US" sz="1200" i="1" dirty="0">
                <a:solidFill>
                  <a:schemeClr val="tx2"/>
                </a:solidFill>
              </a:rPr>
              <a:t>(Not to scale – for illustrative purposes only)</a:t>
            </a:r>
          </a:p>
        </p:txBody>
      </p:sp>
      <p:sp>
        <p:nvSpPr>
          <p:cNvPr id="32" name="TextBox 31">
            <a:extLst>
              <a:ext uri="{FF2B5EF4-FFF2-40B4-BE49-F238E27FC236}">
                <a16:creationId xmlns:a16="http://schemas.microsoft.com/office/drawing/2014/main" id="{2E8BE24A-FEFA-60A3-5F78-344171023A0C}"/>
              </a:ext>
            </a:extLst>
          </p:cNvPr>
          <p:cNvSpPr txBox="1"/>
          <p:nvPr/>
        </p:nvSpPr>
        <p:spPr>
          <a:xfrm>
            <a:off x="2667000" y="1676401"/>
            <a:ext cx="6934200" cy="646331"/>
          </a:xfrm>
          <a:prstGeom prst="rect">
            <a:avLst/>
          </a:prstGeom>
          <a:noFill/>
        </p:spPr>
        <p:txBody>
          <a:bodyPr wrap="square" rtlCol="0">
            <a:spAutoFit/>
          </a:bodyPr>
          <a:lstStyle/>
          <a:p>
            <a:pPr algn="ctr"/>
            <a:r>
              <a:rPr lang="en-US" i="1" dirty="0">
                <a:solidFill>
                  <a:schemeClr val="tx2"/>
                </a:solidFill>
              </a:rPr>
              <a:t>Electromagnetic waves are used to transmit information between a cell tower antenna and a user device such as a smartphone</a:t>
            </a:r>
          </a:p>
        </p:txBody>
      </p:sp>
      <p:cxnSp>
        <p:nvCxnSpPr>
          <p:cNvPr id="34" name="Straight Arrow Connector 33">
            <a:extLst>
              <a:ext uri="{FF2B5EF4-FFF2-40B4-BE49-F238E27FC236}">
                <a16:creationId xmlns:a16="http://schemas.microsoft.com/office/drawing/2014/main" id="{BA8347E9-A58D-A3F4-0239-50B130AAF994}"/>
              </a:ext>
            </a:extLst>
          </p:cNvPr>
          <p:cNvCxnSpPr>
            <a:cxnSpLocks/>
          </p:cNvCxnSpPr>
          <p:nvPr/>
        </p:nvCxnSpPr>
        <p:spPr>
          <a:xfrm>
            <a:off x="3837842" y="2406516"/>
            <a:ext cx="4597400" cy="0"/>
          </a:xfrm>
          <a:prstGeom prst="straightConnector1">
            <a:avLst/>
          </a:prstGeom>
          <a:ln>
            <a:solidFill>
              <a:schemeClr val="bg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E5B8B84-0D12-C086-CF0F-06488FF00091}"/>
              </a:ext>
            </a:extLst>
          </p:cNvPr>
          <p:cNvGrpSpPr/>
          <p:nvPr/>
        </p:nvGrpSpPr>
        <p:grpSpPr>
          <a:xfrm>
            <a:off x="1778018" y="2941105"/>
            <a:ext cx="8661364" cy="1460662"/>
            <a:chOff x="939800" y="2974340"/>
            <a:chExt cx="7289800" cy="1229360"/>
          </a:xfrm>
        </p:grpSpPr>
        <p:pic>
          <p:nvPicPr>
            <p:cNvPr id="3" name="Graphic 2" descr="Cell Tower outline">
              <a:extLst>
                <a:ext uri="{FF2B5EF4-FFF2-40B4-BE49-F238E27FC236}">
                  <a16:creationId xmlns:a16="http://schemas.microsoft.com/office/drawing/2014/main" id="{857F8488-91DB-DBF7-4C15-8A92F7302C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800" y="2984500"/>
              <a:ext cx="1219200" cy="1219200"/>
            </a:xfrm>
            <a:prstGeom prst="rect">
              <a:avLst/>
            </a:prstGeom>
          </p:spPr>
        </p:pic>
        <p:pic>
          <p:nvPicPr>
            <p:cNvPr id="5" name="Graphic 4" descr="Smart Phone with solid fill">
              <a:extLst>
                <a:ext uri="{FF2B5EF4-FFF2-40B4-BE49-F238E27FC236}">
                  <a16:creationId xmlns:a16="http://schemas.microsoft.com/office/drawing/2014/main" id="{C54B9E9C-26A2-9C23-DA90-1DC5B849A5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010400" y="2974340"/>
              <a:ext cx="1219200" cy="1219200"/>
            </a:xfrm>
            <a:prstGeom prst="rect">
              <a:avLst/>
            </a:prstGeom>
          </p:spPr>
        </p:pic>
        <p:grpSp>
          <p:nvGrpSpPr>
            <p:cNvPr id="31" name="Group 30">
              <a:extLst>
                <a:ext uri="{FF2B5EF4-FFF2-40B4-BE49-F238E27FC236}">
                  <a16:creationId xmlns:a16="http://schemas.microsoft.com/office/drawing/2014/main" id="{32CDAB27-2E3F-43F1-32AC-7270E918FA15}"/>
                </a:ext>
              </a:extLst>
            </p:cNvPr>
            <p:cNvGrpSpPr/>
            <p:nvPr/>
          </p:nvGrpSpPr>
          <p:grpSpPr>
            <a:xfrm>
              <a:off x="2673578" y="3100219"/>
              <a:ext cx="3840440" cy="733762"/>
              <a:chOff x="2133600" y="2964816"/>
              <a:chExt cx="4846361" cy="925957"/>
            </a:xfrm>
          </p:grpSpPr>
          <p:sp>
            <p:nvSpPr>
              <p:cNvPr id="23" name="Freeform: Shape 22">
                <a:extLst>
                  <a:ext uri="{FF2B5EF4-FFF2-40B4-BE49-F238E27FC236}">
                    <a16:creationId xmlns:a16="http://schemas.microsoft.com/office/drawing/2014/main" id="{13594CF0-9469-0A68-CDED-C00596BD4835}"/>
                  </a:ext>
                </a:extLst>
              </p:cNvPr>
              <p:cNvSpPr/>
              <p:nvPr/>
            </p:nvSpPr>
            <p:spPr>
              <a:xfrm>
                <a:off x="2133600" y="3461443"/>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Freeform: Shape 23">
                <a:extLst>
                  <a:ext uri="{FF2B5EF4-FFF2-40B4-BE49-F238E27FC236}">
                    <a16:creationId xmlns:a16="http://schemas.microsoft.com/office/drawing/2014/main" id="{14D26124-7BBD-F5A4-9A7E-EDF1AA1B3486}"/>
                  </a:ext>
                </a:extLst>
              </p:cNvPr>
              <p:cNvSpPr/>
              <p:nvPr/>
            </p:nvSpPr>
            <p:spPr>
              <a:xfrm rot="10800000">
                <a:off x="2949138" y="3032113"/>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Freeform: Shape 24">
                <a:extLst>
                  <a:ext uri="{FF2B5EF4-FFF2-40B4-BE49-F238E27FC236}">
                    <a16:creationId xmlns:a16="http://schemas.microsoft.com/office/drawing/2014/main" id="{3C204637-8C78-0DE0-DA0A-CCB12346CF4D}"/>
                  </a:ext>
                </a:extLst>
              </p:cNvPr>
              <p:cNvSpPr/>
              <p:nvPr/>
            </p:nvSpPr>
            <p:spPr>
              <a:xfrm>
                <a:off x="3755690" y="3393950"/>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7" name="Freeform: Shape 26">
                <a:extLst>
                  <a:ext uri="{FF2B5EF4-FFF2-40B4-BE49-F238E27FC236}">
                    <a16:creationId xmlns:a16="http://schemas.microsoft.com/office/drawing/2014/main" id="{CB810EA6-C652-A3FD-E20F-DE691E671107}"/>
                  </a:ext>
                </a:extLst>
              </p:cNvPr>
              <p:cNvSpPr/>
              <p:nvPr/>
            </p:nvSpPr>
            <p:spPr>
              <a:xfrm rot="10800000">
                <a:off x="4571228" y="2967227"/>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Freeform: Shape 27">
                <a:extLst>
                  <a:ext uri="{FF2B5EF4-FFF2-40B4-BE49-F238E27FC236}">
                    <a16:creationId xmlns:a16="http://schemas.microsoft.com/office/drawing/2014/main" id="{C1A3E2C5-927F-E185-3ACB-11D24FBB4644}"/>
                  </a:ext>
                </a:extLst>
              </p:cNvPr>
              <p:cNvSpPr/>
              <p:nvPr/>
            </p:nvSpPr>
            <p:spPr>
              <a:xfrm>
                <a:off x="5382382" y="3335383"/>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Freeform: Shape 29">
                <a:extLst>
                  <a:ext uri="{FF2B5EF4-FFF2-40B4-BE49-F238E27FC236}">
                    <a16:creationId xmlns:a16="http://schemas.microsoft.com/office/drawing/2014/main" id="{24B66B4A-B637-1A62-D662-AA734A689239}"/>
                  </a:ext>
                </a:extLst>
              </p:cNvPr>
              <p:cNvSpPr/>
              <p:nvPr/>
            </p:nvSpPr>
            <p:spPr>
              <a:xfrm rot="10800000">
                <a:off x="6155218" y="2964816"/>
                <a:ext cx="824743" cy="429330"/>
              </a:xfrm>
              <a:custGeom>
                <a:avLst/>
                <a:gdLst>
                  <a:gd name="connsiteX0" fmla="*/ 0 w 1137936"/>
                  <a:gd name="connsiteY0" fmla="*/ 23569 h 485548"/>
                  <a:gd name="connsiteX1" fmla="*/ 528638 w 1137936"/>
                  <a:gd name="connsiteY1" fmla="*/ 485532 h 485548"/>
                  <a:gd name="connsiteX2" fmla="*/ 1085850 w 1137936"/>
                  <a:gd name="connsiteY2" fmla="*/ 42619 h 485548"/>
                  <a:gd name="connsiteX3" fmla="*/ 1081088 w 1137936"/>
                  <a:gd name="connsiteY3" fmla="*/ 42619 h 485548"/>
                </a:gdLst>
                <a:ahLst/>
                <a:cxnLst>
                  <a:cxn ang="0">
                    <a:pos x="connsiteX0" y="connsiteY0"/>
                  </a:cxn>
                  <a:cxn ang="0">
                    <a:pos x="connsiteX1" y="connsiteY1"/>
                  </a:cxn>
                  <a:cxn ang="0">
                    <a:pos x="connsiteX2" y="connsiteY2"/>
                  </a:cxn>
                  <a:cxn ang="0">
                    <a:pos x="connsiteX3" y="connsiteY3"/>
                  </a:cxn>
                </a:cxnLst>
                <a:rect l="l" t="t" r="r" b="b"/>
                <a:pathLst>
                  <a:path w="1137936" h="485548">
                    <a:moveTo>
                      <a:pt x="0" y="23569"/>
                    </a:moveTo>
                    <a:cubicBezTo>
                      <a:pt x="173831" y="252963"/>
                      <a:pt x="347663" y="482357"/>
                      <a:pt x="528638" y="485532"/>
                    </a:cubicBezTo>
                    <a:cubicBezTo>
                      <a:pt x="709613" y="488707"/>
                      <a:pt x="1085850" y="42619"/>
                      <a:pt x="1085850" y="42619"/>
                    </a:cubicBezTo>
                    <a:cubicBezTo>
                      <a:pt x="1177925" y="-31200"/>
                      <a:pt x="1129506" y="5709"/>
                      <a:pt x="1081088" y="42619"/>
                    </a:cubicBezTo>
                  </a:path>
                </a:pathLst>
              </a:cu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sp>
          <p:nvSpPr>
            <p:cNvPr id="36" name="TextBox 35">
              <a:extLst>
                <a:ext uri="{FF2B5EF4-FFF2-40B4-BE49-F238E27FC236}">
                  <a16:creationId xmlns:a16="http://schemas.microsoft.com/office/drawing/2014/main" id="{679E5BB4-F500-BC12-CD62-A7D4D9F4FE90}"/>
                </a:ext>
              </a:extLst>
            </p:cNvPr>
            <p:cNvSpPr txBox="1"/>
            <p:nvPr/>
          </p:nvSpPr>
          <p:spPr>
            <a:xfrm>
              <a:off x="2655382" y="3841137"/>
              <a:ext cx="3974018" cy="284943"/>
            </a:xfrm>
            <a:prstGeom prst="rect">
              <a:avLst/>
            </a:prstGeom>
            <a:noFill/>
          </p:spPr>
          <p:txBody>
            <a:bodyPr wrap="square" rtlCol="0">
              <a:spAutoFit/>
            </a:bodyPr>
            <a:lstStyle/>
            <a:p>
              <a:pPr algn="ctr"/>
              <a:r>
                <a:rPr lang="en-US" sz="1600" i="1" dirty="0">
                  <a:solidFill>
                    <a:schemeClr val="tx2"/>
                  </a:solidFill>
                </a:rPr>
                <a:t>Modulating </a:t>
              </a:r>
              <a:r>
                <a:rPr lang="en-US" sz="1600" i="1" dirty="0" err="1">
                  <a:solidFill>
                    <a:schemeClr val="tx2"/>
                  </a:solidFill>
                </a:rPr>
                <a:t>Radiowaves</a:t>
              </a:r>
              <a:endParaRPr lang="en-US" sz="1600" i="1" dirty="0">
                <a:solidFill>
                  <a:schemeClr val="tx2"/>
                </a:solidFill>
              </a:endParaRPr>
            </a:p>
          </p:txBody>
        </p:sp>
      </p:grpSp>
    </p:spTree>
    <p:extLst>
      <p:ext uri="{BB962C8B-B14F-4D97-AF65-F5344CB8AC3E}">
        <p14:creationId xmlns:p14="http://schemas.microsoft.com/office/powerpoint/2010/main" val="257018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algn="ctr"/>
            <a:r>
              <a:rPr lang="en-US" sz="3200" kern="0" dirty="0">
                <a:solidFill>
                  <a:schemeClr val="tx2"/>
                </a:solidFill>
              </a:rPr>
              <a:t>The Electromagnetic Spectrum</a:t>
            </a:r>
            <a:endParaRPr lang="en-GB" sz="2400" kern="0" dirty="0">
              <a:solidFill>
                <a:schemeClr val="tx2"/>
              </a:solidFill>
            </a:endParaRPr>
          </a:p>
        </p:txBody>
      </p:sp>
      <p:sp>
        <p:nvSpPr>
          <p:cNvPr id="19" name="TextBox 18">
            <a:extLst>
              <a:ext uri="{FF2B5EF4-FFF2-40B4-BE49-F238E27FC236}">
                <a16:creationId xmlns:a16="http://schemas.microsoft.com/office/drawing/2014/main" id="{A423B9AA-BAA5-9393-5B7E-FFE4FE1A1259}"/>
              </a:ext>
            </a:extLst>
          </p:cNvPr>
          <p:cNvSpPr txBox="1"/>
          <p:nvPr/>
        </p:nvSpPr>
        <p:spPr>
          <a:xfrm>
            <a:off x="1944198" y="1219201"/>
            <a:ext cx="8328266" cy="954107"/>
          </a:xfrm>
          <a:prstGeom prst="rect">
            <a:avLst/>
          </a:prstGeom>
          <a:noFill/>
        </p:spPr>
        <p:txBody>
          <a:bodyPr wrap="square">
            <a:spAutoFit/>
          </a:bodyPr>
          <a:lstStyle/>
          <a:p>
            <a:pPr algn="ctr"/>
            <a:r>
              <a:rPr lang="en-US" sz="1400" i="1" dirty="0">
                <a:solidFill>
                  <a:schemeClr val="tx2"/>
                </a:solidFill>
                <a:latin typeface="Arial" panose="020B0604020202020204" pitchFamily="34" charset="0"/>
              </a:rPr>
              <a:t>As part of the electromagnetic spectrum, radio waves are measured in Hertz.</a:t>
            </a:r>
          </a:p>
          <a:p>
            <a:pPr algn="ctr"/>
            <a:endParaRPr lang="en-US" sz="1400" i="1" dirty="0">
              <a:solidFill>
                <a:schemeClr val="tx2"/>
              </a:solidFill>
              <a:latin typeface="Arial" panose="020B0604020202020204" pitchFamily="34" charset="0"/>
            </a:endParaRPr>
          </a:p>
          <a:p>
            <a:pPr algn="ctr"/>
            <a:r>
              <a:rPr lang="en-US" sz="1400" i="1" dirty="0">
                <a:solidFill>
                  <a:schemeClr val="tx2"/>
                </a:solidFill>
                <a:latin typeface="Arial" panose="020B0604020202020204" pitchFamily="34" charset="0"/>
              </a:rPr>
              <a:t>The number of Hertz equates to the number of times a wave cycles per second.</a:t>
            </a:r>
          </a:p>
          <a:p>
            <a:pPr algn="ctr"/>
            <a:endParaRPr lang="en-US" sz="1400" i="1" dirty="0">
              <a:solidFill>
                <a:schemeClr val="tx2"/>
              </a:solidFill>
              <a:latin typeface="Arial" panose="020B0604020202020204" pitchFamily="34" charset="0"/>
            </a:endParaRPr>
          </a:p>
        </p:txBody>
      </p:sp>
      <p:pic>
        <p:nvPicPr>
          <p:cNvPr id="20" name="Picture 19">
            <a:extLst>
              <a:ext uri="{FF2B5EF4-FFF2-40B4-BE49-F238E27FC236}">
                <a16:creationId xmlns:a16="http://schemas.microsoft.com/office/drawing/2014/main" id="{BAB57CA7-5379-1342-EA20-E1A5C35CFE80}"/>
              </a:ext>
            </a:extLst>
          </p:cNvPr>
          <p:cNvPicPr>
            <a:picLocks noChangeAspect="1"/>
          </p:cNvPicPr>
          <p:nvPr/>
        </p:nvPicPr>
        <p:blipFill>
          <a:blip r:embed="rId2"/>
          <a:stretch>
            <a:fillRect/>
          </a:stretch>
        </p:blipFill>
        <p:spPr>
          <a:xfrm>
            <a:off x="1944198" y="2286000"/>
            <a:ext cx="8348586" cy="3962400"/>
          </a:xfrm>
          <a:prstGeom prst="rect">
            <a:avLst/>
          </a:prstGeom>
        </p:spPr>
      </p:pic>
      <p:sp>
        <p:nvSpPr>
          <p:cNvPr id="4" name="TextBox 3">
            <a:extLst>
              <a:ext uri="{FF2B5EF4-FFF2-40B4-BE49-F238E27FC236}">
                <a16:creationId xmlns:a16="http://schemas.microsoft.com/office/drawing/2014/main" id="{D01FC6B8-0149-FA27-92EC-D97E628AF9F9}"/>
              </a:ext>
            </a:extLst>
          </p:cNvPr>
          <p:cNvSpPr txBox="1"/>
          <p:nvPr/>
        </p:nvSpPr>
        <p:spPr>
          <a:xfrm>
            <a:off x="7431302" y="4724400"/>
            <a:ext cx="2856402" cy="1477328"/>
          </a:xfrm>
          <a:prstGeom prst="rect">
            <a:avLst/>
          </a:prstGeom>
          <a:noFill/>
        </p:spPr>
        <p:txBody>
          <a:bodyPr wrap="square" rtlCol="0">
            <a:spAutoFit/>
          </a:bodyPr>
          <a:lstStyle/>
          <a:p>
            <a:pPr algn="ctr"/>
            <a:r>
              <a:rPr lang="en-US" i="1" dirty="0">
                <a:solidFill>
                  <a:schemeClr val="tx2"/>
                </a:solidFill>
              </a:rPr>
              <a:t>Illustration of different parts of the electromagnetic spectrum, based on wavelength/frequency</a:t>
            </a:r>
          </a:p>
        </p:txBody>
      </p:sp>
    </p:spTree>
    <p:extLst>
      <p:ext uri="{BB962C8B-B14F-4D97-AF65-F5344CB8AC3E}">
        <p14:creationId xmlns:p14="http://schemas.microsoft.com/office/powerpoint/2010/main" val="77463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4B7C36-42EF-2595-CC10-06542B8F4BA5}"/>
              </a:ext>
            </a:extLst>
          </p:cNvPr>
          <p:cNvPicPr>
            <a:picLocks noChangeAspect="1"/>
          </p:cNvPicPr>
          <p:nvPr/>
        </p:nvPicPr>
        <p:blipFill rotWithShape="1">
          <a:blip r:embed="rId2"/>
          <a:srcRect t="10628"/>
          <a:stretch/>
        </p:blipFill>
        <p:spPr>
          <a:xfrm>
            <a:off x="1752600" y="1864727"/>
            <a:ext cx="8686800" cy="4260830"/>
          </a:xfrm>
          <a:prstGeom prst="rect">
            <a:avLst/>
          </a:prstGeom>
        </p:spPr>
      </p:pic>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algn="ctr"/>
            <a:r>
              <a:rPr lang="en-US" sz="3200" kern="0" dirty="0">
                <a:solidFill>
                  <a:schemeClr val="tx2"/>
                </a:solidFill>
              </a:rPr>
              <a:t>The Electromagnetic Spectrum</a:t>
            </a:r>
            <a:endParaRPr lang="en-GB" sz="2400" kern="0" dirty="0">
              <a:solidFill>
                <a:schemeClr val="tx2"/>
              </a:solidFill>
            </a:endParaRPr>
          </a:p>
        </p:txBody>
      </p:sp>
      <p:sp>
        <p:nvSpPr>
          <p:cNvPr id="19" name="TextBox 18">
            <a:extLst>
              <a:ext uri="{FF2B5EF4-FFF2-40B4-BE49-F238E27FC236}">
                <a16:creationId xmlns:a16="http://schemas.microsoft.com/office/drawing/2014/main" id="{A423B9AA-BAA5-9393-5B7E-FFE4FE1A1259}"/>
              </a:ext>
            </a:extLst>
          </p:cNvPr>
          <p:cNvSpPr txBox="1"/>
          <p:nvPr/>
        </p:nvSpPr>
        <p:spPr>
          <a:xfrm>
            <a:off x="1934038" y="1143001"/>
            <a:ext cx="8328266" cy="584775"/>
          </a:xfrm>
          <a:prstGeom prst="rect">
            <a:avLst/>
          </a:prstGeom>
          <a:noFill/>
        </p:spPr>
        <p:txBody>
          <a:bodyPr wrap="square">
            <a:spAutoFit/>
          </a:bodyPr>
          <a:lstStyle/>
          <a:p>
            <a:pPr algn="ctr"/>
            <a:r>
              <a:rPr lang="en-US" sz="1600" i="1" dirty="0">
                <a:solidFill>
                  <a:schemeClr val="tx2"/>
                </a:solidFill>
                <a:latin typeface="Arial" panose="020B0604020202020204" pitchFamily="34" charset="0"/>
              </a:rPr>
              <a:t>We use parts of the electromagnetic spectrum for lots of things. In fact, mobile communications is only one of many uses, as illustrated below.</a:t>
            </a:r>
          </a:p>
        </p:txBody>
      </p:sp>
    </p:spTree>
    <p:extLst>
      <p:ext uri="{BB962C8B-B14F-4D97-AF65-F5344CB8AC3E}">
        <p14:creationId xmlns:p14="http://schemas.microsoft.com/office/powerpoint/2010/main" val="202266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32A71A-F95A-55BA-EAFF-B074E55B656A}"/>
              </a:ext>
            </a:extLst>
          </p:cNvPr>
          <p:cNvSpPr txBox="1"/>
          <p:nvPr/>
        </p:nvSpPr>
        <p:spPr>
          <a:xfrm>
            <a:off x="2133600" y="1828800"/>
            <a:ext cx="8138864" cy="3733800"/>
          </a:xfrm>
          <a:prstGeom prst="rect">
            <a:avLst/>
          </a:prstGeom>
          <a:noFill/>
        </p:spPr>
        <p:txBody>
          <a:bodyPr wrap="square" rtlCol="0">
            <a:noAutofit/>
          </a:bodyPr>
          <a:lstStyle/>
          <a:p>
            <a:r>
              <a:rPr lang="en-US" sz="2400" dirty="0">
                <a:solidFill>
                  <a:schemeClr val="tx2"/>
                </a:solidFill>
              </a:rPr>
              <a:t>There are </a:t>
            </a:r>
            <a:r>
              <a:rPr lang="en-US" sz="2400" b="1" dirty="0">
                <a:solidFill>
                  <a:schemeClr val="tx2"/>
                </a:solidFill>
              </a:rPr>
              <a:t>three ways </a:t>
            </a:r>
            <a:r>
              <a:rPr lang="en-US" sz="2400" dirty="0">
                <a:solidFill>
                  <a:schemeClr val="tx2"/>
                </a:solidFill>
              </a:rPr>
              <a:t>to expand a wireless network capacity:</a:t>
            </a:r>
          </a:p>
          <a:p>
            <a:endParaRPr lang="en-US" dirty="0">
              <a:solidFill>
                <a:schemeClr val="tx2"/>
              </a:solidFill>
            </a:endParaRPr>
          </a:p>
          <a:p>
            <a:pPr marL="342900" indent="-342900">
              <a:buFont typeface="+mj-lt"/>
              <a:buAutoNum type="arabicPeriod"/>
            </a:pPr>
            <a:r>
              <a:rPr lang="en-US" sz="2400" dirty="0">
                <a:solidFill>
                  <a:schemeClr val="tx2"/>
                </a:solidFill>
              </a:rPr>
              <a:t>Use a more efficient technology (e.g., moving from 3G to 4G), fitting more bits per Hertz on a radio wave.</a:t>
            </a:r>
          </a:p>
          <a:p>
            <a:pPr marL="342900" indent="-342900">
              <a:buFont typeface="+mj-lt"/>
              <a:buAutoNum type="arabicPeriod"/>
            </a:pPr>
            <a:r>
              <a:rPr lang="en-US" sz="2400" dirty="0">
                <a:solidFill>
                  <a:schemeClr val="tx2"/>
                </a:solidFill>
              </a:rPr>
              <a:t>Add more spectrum to transfer data over.</a:t>
            </a:r>
          </a:p>
          <a:p>
            <a:pPr marL="342900" indent="-342900">
              <a:buFont typeface="+mj-lt"/>
              <a:buAutoNum type="arabicPeriod"/>
            </a:pPr>
            <a:r>
              <a:rPr lang="en-US" sz="2400" dirty="0">
                <a:solidFill>
                  <a:schemeClr val="tx2"/>
                </a:solidFill>
              </a:rPr>
              <a:t>Build more cell sites to provide more dedicated capacity to each user. </a:t>
            </a:r>
          </a:p>
          <a:p>
            <a:pPr marL="342900" indent="-342900">
              <a:buFont typeface="+mj-lt"/>
              <a:buAutoNum type="arabicPeriod"/>
            </a:pPr>
            <a:endParaRPr lang="en-US" dirty="0">
              <a:solidFill>
                <a:schemeClr val="tx2"/>
              </a:solidFill>
            </a:endParaRPr>
          </a:p>
        </p:txBody>
      </p:sp>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algn="ctr"/>
            <a:r>
              <a:rPr lang="en-US" sz="3200" kern="0" dirty="0">
                <a:solidFill>
                  <a:schemeClr val="tx2"/>
                </a:solidFill>
              </a:rPr>
              <a:t>Expanding the Capacity of a Mobile Network</a:t>
            </a:r>
            <a:endParaRPr lang="en-GB" sz="2400" kern="0" dirty="0">
              <a:solidFill>
                <a:schemeClr val="tx2"/>
              </a:solidFill>
            </a:endParaRPr>
          </a:p>
        </p:txBody>
      </p:sp>
      <p:sp>
        <p:nvSpPr>
          <p:cNvPr id="5" name="TextBox 4">
            <a:extLst>
              <a:ext uri="{FF2B5EF4-FFF2-40B4-BE49-F238E27FC236}">
                <a16:creationId xmlns:a16="http://schemas.microsoft.com/office/drawing/2014/main" id="{0F2E4F88-87CF-FDA4-9561-3D3085A5F603}"/>
              </a:ext>
            </a:extLst>
          </p:cNvPr>
          <p:cNvSpPr txBox="1"/>
          <p:nvPr/>
        </p:nvSpPr>
        <p:spPr>
          <a:xfrm>
            <a:off x="3497932" y="5239435"/>
            <a:ext cx="5410200" cy="646331"/>
          </a:xfrm>
          <a:prstGeom prst="rect">
            <a:avLst/>
          </a:prstGeom>
          <a:noFill/>
        </p:spPr>
        <p:txBody>
          <a:bodyPr wrap="square">
            <a:spAutoFit/>
          </a:bodyPr>
          <a:lstStyle/>
          <a:p>
            <a:pPr algn="ctr"/>
            <a:r>
              <a:rPr lang="en-US" i="1" dirty="0">
                <a:solidFill>
                  <a:schemeClr val="tx2"/>
                </a:solidFill>
              </a:rPr>
              <a:t>To explain these techniques, analogies will be used based on the road transportation network</a:t>
            </a:r>
          </a:p>
        </p:txBody>
      </p:sp>
    </p:spTree>
    <p:extLst>
      <p:ext uri="{BB962C8B-B14F-4D97-AF65-F5344CB8AC3E}">
        <p14:creationId xmlns:p14="http://schemas.microsoft.com/office/powerpoint/2010/main" val="390968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indent="0" algn="ctr"/>
            <a:r>
              <a:rPr lang="en-US" sz="3200" dirty="0">
                <a:solidFill>
                  <a:schemeClr val="tx2"/>
                </a:solidFill>
              </a:rPr>
              <a:t>Option 1: Using a More Efficient Technology</a:t>
            </a:r>
          </a:p>
        </p:txBody>
      </p:sp>
      <p:sp>
        <p:nvSpPr>
          <p:cNvPr id="23" name="TextBox 22">
            <a:extLst>
              <a:ext uri="{FF2B5EF4-FFF2-40B4-BE49-F238E27FC236}">
                <a16:creationId xmlns:a16="http://schemas.microsoft.com/office/drawing/2014/main" id="{85DB44C7-0A73-0647-8AA4-F875D9019006}"/>
              </a:ext>
            </a:extLst>
          </p:cNvPr>
          <p:cNvSpPr txBox="1"/>
          <p:nvPr/>
        </p:nvSpPr>
        <p:spPr>
          <a:xfrm>
            <a:off x="1896762" y="1442416"/>
            <a:ext cx="3368921" cy="830997"/>
          </a:xfrm>
          <a:prstGeom prst="rect">
            <a:avLst/>
          </a:prstGeom>
          <a:noFill/>
        </p:spPr>
        <p:txBody>
          <a:bodyPr wrap="square" rtlCol="0">
            <a:spAutoFit/>
          </a:bodyPr>
          <a:lstStyle/>
          <a:p>
            <a:pPr algn="ctr"/>
            <a:r>
              <a:rPr lang="en-US" sz="1600" i="1" dirty="0">
                <a:solidFill>
                  <a:schemeClr val="tx2"/>
                </a:solidFill>
              </a:rPr>
              <a:t>(A) Imagine a road with cars driving at a 50 km/h with a constant spacing between them.. </a:t>
            </a:r>
          </a:p>
        </p:txBody>
      </p:sp>
      <p:sp>
        <p:nvSpPr>
          <p:cNvPr id="24" name="TextBox 23">
            <a:extLst>
              <a:ext uri="{FF2B5EF4-FFF2-40B4-BE49-F238E27FC236}">
                <a16:creationId xmlns:a16="http://schemas.microsoft.com/office/drawing/2014/main" id="{1030CEBA-DA25-AC28-132A-E649BAFC16B9}"/>
              </a:ext>
            </a:extLst>
          </p:cNvPr>
          <p:cNvSpPr txBox="1"/>
          <p:nvPr/>
        </p:nvSpPr>
        <p:spPr>
          <a:xfrm>
            <a:off x="6970349" y="1427940"/>
            <a:ext cx="3368920" cy="1077218"/>
          </a:xfrm>
          <a:prstGeom prst="rect">
            <a:avLst/>
          </a:prstGeom>
          <a:noFill/>
        </p:spPr>
        <p:txBody>
          <a:bodyPr wrap="square" rtlCol="0">
            <a:spAutoFit/>
          </a:bodyPr>
          <a:lstStyle/>
          <a:p>
            <a:pPr algn="ctr"/>
            <a:r>
              <a:rPr lang="en-US" sz="1600" i="1" dirty="0">
                <a:solidFill>
                  <a:schemeClr val="tx2"/>
                </a:solidFill>
              </a:rPr>
              <a:t>(B) And now imagine a road where the cars drive 50 km/h but with decreased spacing between each vehicle</a:t>
            </a:r>
          </a:p>
        </p:txBody>
      </p:sp>
      <p:grpSp>
        <p:nvGrpSpPr>
          <p:cNvPr id="30" name="Group 29">
            <a:extLst>
              <a:ext uri="{FF2B5EF4-FFF2-40B4-BE49-F238E27FC236}">
                <a16:creationId xmlns:a16="http://schemas.microsoft.com/office/drawing/2014/main" id="{805BFF32-E838-9972-D659-B85444D0D28D}"/>
              </a:ext>
            </a:extLst>
          </p:cNvPr>
          <p:cNvGrpSpPr/>
          <p:nvPr/>
        </p:nvGrpSpPr>
        <p:grpSpPr>
          <a:xfrm>
            <a:off x="1869506" y="2427919"/>
            <a:ext cx="3981724" cy="1848019"/>
            <a:chOff x="533400" y="2057400"/>
            <a:chExt cx="5160442" cy="2395092"/>
          </a:xfrm>
        </p:grpSpPr>
        <p:pic>
          <p:nvPicPr>
            <p:cNvPr id="13" name="Graphic 12" descr="Car with solid fill">
              <a:extLst>
                <a:ext uri="{FF2B5EF4-FFF2-40B4-BE49-F238E27FC236}">
                  <a16:creationId xmlns:a16="http://schemas.microsoft.com/office/drawing/2014/main" id="{1830B5F0-61E4-3715-592D-A74680F7F7E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29" name="Group 28">
              <a:extLst>
                <a:ext uri="{FF2B5EF4-FFF2-40B4-BE49-F238E27FC236}">
                  <a16:creationId xmlns:a16="http://schemas.microsoft.com/office/drawing/2014/main" id="{F7DBF171-16CE-F7D9-A60D-F833CF9ACFA2}"/>
                </a:ext>
              </a:extLst>
            </p:cNvPr>
            <p:cNvGrpSpPr/>
            <p:nvPr/>
          </p:nvGrpSpPr>
          <p:grpSpPr>
            <a:xfrm>
              <a:off x="533400" y="2057400"/>
              <a:ext cx="5160442" cy="2362200"/>
              <a:chOff x="533400" y="2057400"/>
              <a:chExt cx="5181600" cy="2362200"/>
            </a:xfrm>
          </p:grpSpPr>
          <p:cxnSp>
            <p:nvCxnSpPr>
              <p:cNvPr id="4" name="Straight Connector 3">
                <a:extLst>
                  <a:ext uri="{FF2B5EF4-FFF2-40B4-BE49-F238E27FC236}">
                    <a16:creationId xmlns:a16="http://schemas.microsoft.com/office/drawing/2014/main" id="{3F8B4283-9386-4395-C614-4CAB7F0EA92E}"/>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6BBEF16-CE52-1A9B-7989-5CFF6B98E415}"/>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446BC-A035-7CF9-8CC7-623669D04EAE}"/>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9" name="Graphic 8" descr="Car with solid fill">
                <a:extLst>
                  <a:ext uri="{FF2B5EF4-FFF2-40B4-BE49-F238E27FC236}">
                    <a16:creationId xmlns:a16="http://schemas.microsoft.com/office/drawing/2014/main" id="{B8926B3E-902A-5C8D-10CE-074DD569A0B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10" name="Graphic 9" descr="Car with solid fill">
                <a:extLst>
                  <a:ext uri="{FF2B5EF4-FFF2-40B4-BE49-F238E27FC236}">
                    <a16:creationId xmlns:a16="http://schemas.microsoft.com/office/drawing/2014/main" id="{2847ACDC-7C92-669E-CC18-E5B45567D61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12" name="Graphic 11" descr="Car with solid fill">
                <a:extLst>
                  <a:ext uri="{FF2B5EF4-FFF2-40B4-BE49-F238E27FC236}">
                    <a16:creationId xmlns:a16="http://schemas.microsoft.com/office/drawing/2014/main" id="{0CD0A1EA-6701-8805-29FB-2628482ECAD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sp>
            <p:nvSpPr>
              <p:cNvPr id="26" name="TextBox 25">
                <a:extLst>
                  <a:ext uri="{FF2B5EF4-FFF2-40B4-BE49-F238E27FC236}">
                    <a16:creationId xmlns:a16="http://schemas.microsoft.com/office/drawing/2014/main" id="{0A7F9FFB-7CFE-CAF0-50B4-7711B3829CB6}"/>
                  </a:ext>
                </a:extLst>
              </p:cNvPr>
              <p:cNvSpPr txBox="1"/>
              <p:nvPr/>
            </p:nvSpPr>
            <p:spPr>
              <a:xfrm>
                <a:off x="615135" y="3886113"/>
                <a:ext cx="680266" cy="478666"/>
              </a:xfrm>
              <a:prstGeom prst="rect">
                <a:avLst/>
              </a:prstGeom>
              <a:noFill/>
            </p:spPr>
            <p:txBody>
              <a:bodyPr wrap="square">
                <a:spAutoFit/>
              </a:bodyPr>
              <a:lstStyle/>
              <a:p>
                <a:pPr algn="ctr"/>
                <a:r>
                  <a:rPr lang="en-US" dirty="0">
                    <a:solidFill>
                      <a:schemeClr val="tx2"/>
                    </a:solidFill>
                  </a:rPr>
                  <a:t>(A) </a:t>
                </a:r>
              </a:p>
            </p:txBody>
          </p:sp>
        </p:grpSp>
      </p:grpSp>
      <p:grpSp>
        <p:nvGrpSpPr>
          <p:cNvPr id="2" name="Group 1">
            <a:extLst>
              <a:ext uri="{FF2B5EF4-FFF2-40B4-BE49-F238E27FC236}">
                <a16:creationId xmlns:a16="http://schemas.microsoft.com/office/drawing/2014/main" id="{AF0B97E6-5187-53F9-ADF9-BA80E2892DB3}"/>
              </a:ext>
            </a:extLst>
          </p:cNvPr>
          <p:cNvGrpSpPr/>
          <p:nvPr/>
        </p:nvGrpSpPr>
        <p:grpSpPr>
          <a:xfrm>
            <a:off x="6233340" y="2630928"/>
            <a:ext cx="4288651" cy="1982344"/>
            <a:chOff x="6233340" y="2630928"/>
            <a:chExt cx="4288651" cy="1982344"/>
          </a:xfrm>
        </p:grpSpPr>
        <p:cxnSp>
          <p:nvCxnSpPr>
            <p:cNvPr id="14" name="Straight Connector 13">
              <a:extLst>
                <a:ext uri="{FF2B5EF4-FFF2-40B4-BE49-F238E27FC236}">
                  <a16:creationId xmlns:a16="http://schemas.microsoft.com/office/drawing/2014/main" id="{7809302F-8D1E-A12D-7568-87ABEBCA6FA6}"/>
                </a:ext>
              </a:extLst>
            </p:cNvPr>
            <p:cNvCxnSpPr/>
            <p:nvPr/>
          </p:nvCxnSpPr>
          <p:spPr>
            <a:xfrm flipV="1">
              <a:off x="6233340" y="2630928"/>
              <a:ext cx="3027283" cy="10721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99200A-9709-F155-08B1-E2D3AE4D8912}"/>
                </a:ext>
              </a:extLst>
            </p:cNvPr>
            <p:cNvCxnSpPr/>
            <p:nvPr/>
          </p:nvCxnSpPr>
          <p:spPr>
            <a:xfrm flipV="1">
              <a:off x="6864024" y="3072407"/>
              <a:ext cx="3027283" cy="107216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F9322C-F10F-4378-5C0E-066A2D23ACF3}"/>
                </a:ext>
              </a:extLst>
            </p:cNvPr>
            <p:cNvCxnSpPr/>
            <p:nvPr/>
          </p:nvCxnSpPr>
          <p:spPr>
            <a:xfrm flipV="1">
              <a:off x="7494708" y="3513886"/>
              <a:ext cx="3027283" cy="10721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17" name="Graphic 16" descr="Car with solid fill">
              <a:extLst>
                <a:ext uri="{FF2B5EF4-FFF2-40B4-BE49-F238E27FC236}">
                  <a16:creationId xmlns:a16="http://schemas.microsoft.com/office/drawing/2014/main" id="{AD4AA608-C910-2A9B-4A8F-0F1C32987F82}"/>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6843161" y="3271964"/>
              <a:ext cx="756821" cy="756821"/>
            </a:xfrm>
            <a:prstGeom prst="rect">
              <a:avLst/>
            </a:prstGeom>
          </p:spPr>
        </p:pic>
        <p:pic>
          <p:nvPicPr>
            <p:cNvPr id="18" name="Graphic 17" descr="Car with solid fill">
              <a:extLst>
                <a:ext uri="{FF2B5EF4-FFF2-40B4-BE49-F238E27FC236}">
                  <a16:creationId xmlns:a16="http://schemas.microsoft.com/office/drawing/2014/main" id="{E90C0B2C-3BD8-B4B3-7C07-35499CA62DFA}"/>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8710930" y="2648850"/>
              <a:ext cx="756821" cy="756821"/>
            </a:xfrm>
            <a:prstGeom prst="rect">
              <a:avLst/>
            </a:prstGeom>
          </p:spPr>
        </p:pic>
        <p:pic>
          <p:nvPicPr>
            <p:cNvPr id="19" name="Graphic 18" descr="Car with solid fill">
              <a:extLst>
                <a:ext uri="{FF2B5EF4-FFF2-40B4-BE49-F238E27FC236}">
                  <a16:creationId xmlns:a16="http://schemas.microsoft.com/office/drawing/2014/main" id="{B8CDB3A9-ACD9-0A2A-8CE7-6EB5A1E7F05D}"/>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9197554" y="3207899"/>
              <a:ext cx="756821" cy="756821"/>
            </a:xfrm>
            <a:prstGeom prst="rect">
              <a:avLst/>
            </a:prstGeom>
          </p:spPr>
        </p:pic>
        <p:pic>
          <p:nvPicPr>
            <p:cNvPr id="20" name="Graphic 19" descr="Car with solid fill">
              <a:extLst>
                <a:ext uri="{FF2B5EF4-FFF2-40B4-BE49-F238E27FC236}">
                  <a16:creationId xmlns:a16="http://schemas.microsoft.com/office/drawing/2014/main" id="{5331DA61-B050-4240-0B9B-E58B91C644C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7342516" y="3856451"/>
              <a:ext cx="756821" cy="756821"/>
            </a:xfrm>
            <a:prstGeom prst="rect">
              <a:avLst/>
            </a:prstGeom>
          </p:spPr>
        </p:pic>
        <p:pic>
          <p:nvPicPr>
            <p:cNvPr id="21" name="Graphic 20" descr="Car with solid fill">
              <a:extLst>
                <a:ext uri="{FF2B5EF4-FFF2-40B4-BE49-F238E27FC236}">
                  <a16:creationId xmlns:a16="http://schemas.microsoft.com/office/drawing/2014/main" id="{C50908F4-C61A-5058-70E9-72B60936E32C}"/>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7777046" y="2960408"/>
              <a:ext cx="756821" cy="756821"/>
            </a:xfrm>
            <a:prstGeom prst="rect">
              <a:avLst/>
            </a:prstGeom>
          </p:spPr>
        </p:pic>
        <p:pic>
          <p:nvPicPr>
            <p:cNvPr id="22" name="Graphic 21" descr="Car with solid fill">
              <a:extLst>
                <a:ext uri="{FF2B5EF4-FFF2-40B4-BE49-F238E27FC236}">
                  <a16:creationId xmlns:a16="http://schemas.microsoft.com/office/drawing/2014/main" id="{A9DF776F-C88D-2C26-0AB3-BD55559E1EA9}"/>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8276400" y="3500260"/>
              <a:ext cx="756821" cy="756821"/>
            </a:xfrm>
            <a:prstGeom prst="rect">
              <a:avLst/>
            </a:prstGeom>
          </p:spPr>
        </p:pic>
      </p:grpSp>
      <p:sp>
        <p:nvSpPr>
          <p:cNvPr id="27" name="TextBox 26">
            <a:extLst>
              <a:ext uri="{FF2B5EF4-FFF2-40B4-BE49-F238E27FC236}">
                <a16:creationId xmlns:a16="http://schemas.microsoft.com/office/drawing/2014/main" id="{785FFAE2-B82A-FB76-1C00-0DD1387480D0}"/>
              </a:ext>
            </a:extLst>
          </p:cNvPr>
          <p:cNvSpPr txBox="1"/>
          <p:nvPr/>
        </p:nvSpPr>
        <p:spPr>
          <a:xfrm>
            <a:off x="6308498" y="4117030"/>
            <a:ext cx="501476" cy="369332"/>
          </a:xfrm>
          <a:prstGeom prst="rect">
            <a:avLst/>
          </a:prstGeom>
          <a:noFill/>
        </p:spPr>
        <p:txBody>
          <a:bodyPr wrap="square">
            <a:spAutoFit/>
          </a:bodyPr>
          <a:lstStyle/>
          <a:p>
            <a:pPr algn="ctr"/>
            <a:r>
              <a:rPr lang="en-US" dirty="0">
                <a:solidFill>
                  <a:schemeClr val="tx2"/>
                </a:solidFill>
              </a:rPr>
              <a:t>(B) </a:t>
            </a:r>
          </a:p>
        </p:txBody>
      </p:sp>
      <p:sp>
        <p:nvSpPr>
          <p:cNvPr id="28" name="TextBox 27">
            <a:extLst>
              <a:ext uri="{FF2B5EF4-FFF2-40B4-BE49-F238E27FC236}">
                <a16:creationId xmlns:a16="http://schemas.microsoft.com/office/drawing/2014/main" id="{C40F4A5E-907A-A5F2-E418-6EE6444B1DB0}"/>
              </a:ext>
            </a:extLst>
          </p:cNvPr>
          <p:cNvSpPr txBox="1"/>
          <p:nvPr/>
        </p:nvSpPr>
        <p:spPr>
          <a:xfrm>
            <a:off x="1896761" y="4850029"/>
            <a:ext cx="8442508" cy="1569660"/>
          </a:xfrm>
          <a:prstGeom prst="rect">
            <a:avLst/>
          </a:prstGeom>
          <a:noFill/>
        </p:spPr>
        <p:txBody>
          <a:bodyPr wrap="square" rtlCol="0">
            <a:spAutoFit/>
          </a:bodyPr>
          <a:lstStyle/>
          <a:p>
            <a:pPr algn="ctr"/>
            <a:r>
              <a:rPr lang="en-US" sz="1600" i="1" dirty="0">
                <a:solidFill>
                  <a:schemeClr val="tx2"/>
                </a:solidFill>
              </a:rPr>
              <a:t>The vehicles can be thought of as  bits on a radio wave. (A) could be considered 3G, whereas (B) could be considered 4G. </a:t>
            </a:r>
          </a:p>
          <a:p>
            <a:pPr algn="ctr"/>
            <a:endParaRPr lang="en-US" sz="1600" i="1" dirty="0">
              <a:solidFill>
                <a:schemeClr val="tx2"/>
              </a:solidFill>
            </a:endParaRPr>
          </a:p>
          <a:p>
            <a:pPr algn="ctr"/>
            <a:r>
              <a:rPr lang="en-US" sz="1600" i="1" dirty="0">
                <a:solidFill>
                  <a:schemeClr val="tx2"/>
                </a:solidFill>
              </a:rPr>
              <a:t>By using a more efficient technology more bits (cars) can be fitted onto </a:t>
            </a:r>
            <a:r>
              <a:rPr lang="en-US" sz="1600" i="1" dirty="0" err="1">
                <a:solidFill>
                  <a:schemeClr val="tx2"/>
                </a:solidFill>
              </a:rPr>
              <a:t>radiowaves</a:t>
            </a:r>
            <a:r>
              <a:rPr lang="en-US" sz="1600" i="1" dirty="0">
                <a:solidFill>
                  <a:schemeClr val="tx2"/>
                </a:solidFill>
              </a:rPr>
              <a:t> (roads).</a:t>
            </a:r>
          </a:p>
          <a:p>
            <a:pPr algn="ctr"/>
            <a:endParaRPr lang="en-US" sz="1600" i="1" dirty="0">
              <a:solidFill>
                <a:schemeClr val="tx2"/>
              </a:solidFill>
            </a:endParaRPr>
          </a:p>
          <a:p>
            <a:pPr algn="ctr"/>
            <a:r>
              <a:rPr lang="en-US" sz="1600" i="1" dirty="0">
                <a:solidFill>
                  <a:schemeClr val="tx2"/>
                </a:solidFill>
              </a:rPr>
              <a:t>Therefore, upgrading to a more spectrally efficient technology enables faster data transfer. </a:t>
            </a:r>
          </a:p>
        </p:txBody>
      </p:sp>
    </p:spTree>
    <p:extLst>
      <p:ext uri="{BB962C8B-B14F-4D97-AF65-F5344CB8AC3E}">
        <p14:creationId xmlns:p14="http://schemas.microsoft.com/office/powerpoint/2010/main" val="113331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260351"/>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indent="0" algn="ctr"/>
            <a:r>
              <a:rPr lang="en-US" sz="3200" dirty="0">
                <a:solidFill>
                  <a:schemeClr val="tx2"/>
                </a:solidFill>
              </a:rPr>
              <a:t>Option 2: Add More Spectrum</a:t>
            </a:r>
          </a:p>
        </p:txBody>
      </p:sp>
      <p:sp>
        <p:nvSpPr>
          <p:cNvPr id="23" name="TextBox 22">
            <a:extLst>
              <a:ext uri="{FF2B5EF4-FFF2-40B4-BE49-F238E27FC236}">
                <a16:creationId xmlns:a16="http://schemas.microsoft.com/office/drawing/2014/main" id="{85DB44C7-0A73-0647-8AA4-F875D9019006}"/>
              </a:ext>
            </a:extLst>
          </p:cNvPr>
          <p:cNvSpPr txBox="1"/>
          <p:nvPr/>
        </p:nvSpPr>
        <p:spPr>
          <a:xfrm>
            <a:off x="1524000" y="1478488"/>
            <a:ext cx="3315596" cy="830997"/>
          </a:xfrm>
          <a:prstGeom prst="rect">
            <a:avLst/>
          </a:prstGeom>
          <a:noFill/>
        </p:spPr>
        <p:txBody>
          <a:bodyPr wrap="square" rtlCol="0">
            <a:spAutoFit/>
          </a:bodyPr>
          <a:lstStyle/>
          <a:p>
            <a:pPr algn="ctr"/>
            <a:r>
              <a:rPr lang="en-US" sz="1600" i="1" dirty="0">
                <a:solidFill>
                  <a:schemeClr val="tx2"/>
                </a:solidFill>
              </a:rPr>
              <a:t>(A) Imagine a road with cars driving at a 50 km/h with a constant spacing between them..</a:t>
            </a:r>
          </a:p>
        </p:txBody>
      </p:sp>
      <p:sp>
        <p:nvSpPr>
          <p:cNvPr id="24" name="TextBox 23">
            <a:extLst>
              <a:ext uri="{FF2B5EF4-FFF2-40B4-BE49-F238E27FC236}">
                <a16:creationId xmlns:a16="http://schemas.microsoft.com/office/drawing/2014/main" id="{1030CEBA-DA25-AC28-132A-E649BAFC16B9}"/>
              </a:ext>
            </a:extLst>
          </p:cNvPr>
          <p:cNvSpPr txBox="1"/>
          <p:nvPr/>
        </p:nvSpPr>
        <p:spPr>
          <a:xfrm>
            <a:off x="6096001" y="1407673"/>
            <a:ext cx="4176464" cy="830997"/>
          </a:xfrm>
          <a:prstGeom prst="rect">
            <a:avLst/>
          </a:prstGeom>
          <a:noFill/>
        </p:spPr>
        <p:txBody>
          <a:bodyPr wrap="square" rtlCol="0">
            <a:spAutoFit/>
          </a:bodyPr>
          <a:lstStyle/>
          <a:p>
            <a:pPr algn="ctr"/>
            <a:r>
              <a:rPr lang="en-US" sz="1600" i="1" dirty="0">
                <a:solidFill>
                  <a:schemeClr val="tx2"/>
                </a:solidFill>
              </a:rPr>
              <a:t>(B) And now imagine a road where the cars drive 50 km/h with a constant spacing between them, but you add more lanes.</a:t>
            </a:r>
          </a:p>
        </p:txBody>
      </p:sp>
      <p:grpSp>
        <p:nvGrpSpPr>
          <p:cNvPr id="30" name="Group 29">
            <a:extLst>
              <a:ext uri="{FF2B5EF4-FFF2-40B4-BE49-F238E27FC236}">
                <a16:creationId xmlns:a16="http://schemas.microsoft.com/office/drawing/2014/main" id="{805BFF32-E838-9972-D659-B85444D0D28D}"/>
              </a:ext>
            </a:extLst>
          </p:cNvPr>
          <p:cNvGrpSpPr/>
          <p:nvPr/>
        </p:nvGrpSpPr>
        <p:grpSpPr>
          <a:xfrm>
            <a:off x="1705522" y="2252907"/>
            <a:ext cx="3981724" cy="1848019"/>
            <a:chOff x="533400" y="2057400"/>
            <a:chExt cx="5160442" cy="2395092"/>
          </a:xfrm>
        </p:grpSpPr>
        <p:pic>
          <p:nvPicPr>
            <p:cNvPr id="13" name="Graphic 12" descr="Car with solid fill">
              <a:extLst>
                <a:ext uri="{FF2B5EF4-FFF2-40B4-BE49-F238E27FC236}">
                  <a16:creationId xmlns:a16="http://schemas.microsoft.com/office/drawing/2014/main" id="{1830B5F0-61E4-3715-592D-A74680F7F7E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29" name="Group 28">
              <a:extLst>
                <a:ext uri="{FF2B5EF4-FFF2-40B4-BE49-F238E27FC236}">
                  <a16:creationId xmlns:a16="http://schemas.microsoft.com/office/drawing/2014/main" id="{F7DBF171-16CE-F7D9-A60D-F833CF9ACFA2}"/>
                </a:ext>
              </a:extLst>
            </p:cNvPr>
            <p:cNvGrpSpPr/>
            <p:nvPr/>
          </p:nvGrpSpPr>
          <p:grpSpPr>
            <a:xfrm>
              <a:off x="533400" y="2057400"/>
              <a:ext cx="5160442" cy="2362200"/>
              <a:chOff x="533400" y="2057400"/>
              <a:chExt cx="5181600" cy="2362200"/>
            </a:xfrm>
          </p:grpSpPr>
          <p:cxnSp>
            <p:nvCxnSpPr>
              <p:cNvPr id="4" name="Straight Connector 3">
                <a:extLst>
                  <a:ext uri="{FF2B5EF4-FFF2-40B4-BE49-F238E27FC236}">
                    <a16:creationId xmlns:a16="http://schemas.microsoft.com/office/drawing/2014/main" id="{3F8B4283-9386-4395-C614-4CAB7F0EA92E}"/>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6BBEF16-CE52-1A9B-7989-5CFF6B98E415}"/>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446BC-A035-7CF9-8CC7-623669D04EAE}"/>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9" name="Graphic 8" descr="Car with solid fill">
                <a:extLst>
                  <a:ext uri="{FF2B5EF4-FFF2-40B4-BE49-F238E27FC236}">
                    <a16:creationId xmlns:a16="http://schemas.microsoft.com/office/drawing/2014/main" id="{B8926B3E-902A-5C8D-10CE-074DD569A0B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10" name="Graphic 9" descr="Car with solid fill">
                <a:extLst>
                  <a:ext uri="{FF2B5EF4-FFF2-40B4-BE49-F238E27FC236}">
                    <a16:creationId xmlns:a16="http://schemas.microsoft.com/office/drawing/2014/main" id="{2847ACDC-7C92-669E-CC18-E5B45567D61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12" name="Graphic 11" descr="Car with solid fill">
                <a:extLst>
                  <a:ext uri="{FF2B5EF4-FFF2-40B4-BE49-F238E27FC236}">
                    <a16:creationId xmlns:a16="http://schemas.microsoft.com/office/drawing/2014/main" id="{0CD0A1EA-6701-8805-29FB-2628482ECAD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sp>
            <p:nvSpPr>
              <p:cNvPr id="26" name="TextBox 25">
                <a:extLst>
                  <a:ext uri="{FF2B5EF4-FFF2-40B4-BE49-F238E27FC236}">
                    <a16:creationId xmlns:a16="http://schemas.microsoft.com/office/drawing/2014/main" id="{0A7F9FFB-7CFE-CAF0-50B4-7711B3829CB6}"/>
                  </a:ext>
                </a:extLst>
              </p:cNvPr>
              <p:cNvSpPr txBox="1"/>
              <p:nvPr/>
            </p:nvSpPr>
            <p:spPr>
              <a:xfrm>
                <a:off x="615135" y="3886113"/>
                <a:ext cx="723124" cy="478666"/>
              </a:xfrm>
              <a:prstGeom prst="rect">
                <a:avLst/>
              </a:prstGeom>
              <a:noFill/>
            </p:spPr>
            <p:txBody>
              <a:bodyPr wrap="square">
                <a:spAutoFit/>
              </a:bodyPr>
              <a:lstStyle/>
              <a:p>
                <a:pPr algn="ctr"/>
                <a:r>
                  <a:rPr lang="en-US" dirty="0">
                    <a:solidFill>
                      <a:schemeClr val="tx2"/>
                    </a:solidFill>
                  </a:rPr>
                  <a:t>(A) </a:t>
                </a:r>
              </a:p>
            </p:txBody>
          </p:sp>
        </p:grpSp>
      </p:grpSp>
      <p:sp>
        <p:nvSpPr>
          <p:cNvPr id="28" name="TextBox 27">
            <a:extLst>
              <a:ext uri="{FF2B5EF4-FFF2-40B4-BE49-F238E27FC236}">
                <a16:creationId xmlns:a16="http://schemas.microsoft.com/office/drawing/2014/main" id="{C40F4A5E-907A-A5F2-E418-6EE6444B1DB0}"/>
              </a:ext>
            </a:extLst>
          </p:cNvPr>
          <p:cNvSpPr txBox="1"/>
          <p:nvPr/>
        </p:nvSpPr>
        <p:spPr>
          <a:xfrm>
            <a:off x="2195587" y="5115627"/>
            <a:ext cx="8066910" cy="1077218"/>
          </a:xfrm>
          <a:prstGeom prst="rect">
            <a:avLst/>
          </a:prstGeom>
          <a:noFill/>
        </p:spPr>
        <p:txBody>
          <a:bodyPr wrap="square" rtlCol="0">
            <a:spAutoFit/>
          </a:bodyPr>
          <a:lstStyle/>
          <a:p>
            <a:pPr algn="ctr"/>
            <a:r>
              <a:rPr lang="en-US" sz="1600" i="1" dirty="0">
                <a:solidFill>
                  <a:schemeClr val="tx2"/>
                </a:solidFill>
              </a:rPr>
              <a:t>The additional lanes on the road are equivalent to adding more spectrum channels (thus, increasing the number of radio waves available to transfer bits over).</a:t>
            </a:r>
          </a:p>
          <a:p>
            <a:pPr algn="ctr"/>
            <a:endParaRPr lang="en-US" sz="1600" i="1" dirty="0">
              <a:solidFill>
                <a:schemeClr val="tx2"/>
              </a:solidFill>
            </a:endParaRPr>
          </a:p>
          <a:p>
            <a:pPr algn="ctr"/>
            <a:r>
              <a:rPr lang="en-US" sz="1600" i="1" dirty="0">
                <a:solidFill>
                  <a:schemeClr val="tx2"/>
                </a:solidFill>
              </a:rPr>
              <a:t>Therefore, more spectrum enables faster data transfer. </a:t>
            </a:r>
          </a:p>
        </p:txBody>
      </p:sp>
      <p:grpSp>
        <p:nvGrpSpPr>
          <p:cNvPr id="40" name="Group 39">
            <a:extLst>
              <a:ext uri="{FF2B5EF4-FFF2-40B4-BE49-F238E27FC236}">
                <a16:creationId xmlns:a16="http://schemas.microsoft.com/office/drawing/2014/main" id="{F8F64F14-4C39-91B0-DFB7-680F53BFF32C}"/>
              </a:ext>
            </a:extLst>
          </p:cNvPr>
          <p:cNvGrpSpPr/>
          <p:nvPr/>
        </p:nvGrpSpPr>
        <p:grpSpPr>
          <a:xfrm>
            <a:off x="5930595" y="2439863"/>
            <a:ext cx="4373650" cy="2500901"/>
            <a:chOff x="4364847" y="2189724"/>
            <a:chExt cx="5123780" cy="2929833"/>
          </a:xfrm>
        </p:grpSpPr>
        <p:cxnSp>
          <p:nvCxnSpPr>
            <p:cNvPr id="14" name="Straight Connector 13">
              <a:extLst>
                <a:ext uri="{FF2B5EF4-FFF2-40B4-BE49-F238E27FC236}">
                  <a16:creationId xmlns:a16="http://schemas.microsoft.com/office/drawing/2014/main" id="{7809302F-8D1E-A12D-7568-87ABEBCA6FA6}"/>
                </a:ext>
              </a:extLst>
            </p:cNvPr>
            <p:cNvCxnSpPr/>
            <p:nvPr/>
          </p:nvCxnSpPr>
          <p:spPr>
            <a:xfrm flipV="1">
              <a:off x="4709339" y="2667000"/>
              <a:ext cx="3027283" cy="1072163"/>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99200A-9709-F155-08B1-E2D3AE4D8912}"/>
                </a:ext>
              </a:extLst>
            </p:cNvPr>
            <p:cNvCxnSpPr/>
            <p:nvPr/>
          </p:nvCxnSpPr>
          <p:spPr>
            <a:xfrm flipV="1">
              <a:off x="5340023" y="3108479"/>
              <a:ext cx="3027283" cy="107216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F9322C-F10F-4378-5C0E-066A2D23ACF3}"/>
                </a:ext>
              </a:extLst>
            </p:cNvPr>
            <p:cNvCxnSpPr/>
            <p:nvPr/>
          </p:nvCxnSpPr>
          <p:spPr>
            <a:xfrm flipV="1">
              <a:off x="5970707" y="3549958"/>
              <a:ext cx="3027283" cy="1072163"/>
            </a:xfrm>
            <a:prstGeom prst="line">
              <a:avLst/>
            </a:prstGeom>
            <a:ln>
              <a:solidFill>
                <a:srgbClr val="000000"/>
              </a:solidFill>
              <a:prstDash val="sysDot"/>
            </a:ln>
          </p:spPr>
          <p:style>
            <a:lnRef idx="1">
              <a:schemeClr val="accent1"/>
            </a:lnRef>
            <a:fillRef idx="0">
              <a:schemeClr val="accent1"/>
            </a:fillRef>
            <a:effectRef idx="0">
              <a:schemeClr val="accent1"/>
            </a:effectRef>
            <a:fontRef idx="minor">
              <a:schemeClr val="tx1"/>
            </a:fontRef>
          </p:style>
        </p:cxnSp>
        <p:pic>
          <p:nvPicPr>
            <p:cNvPr id="17" name="Graphic 16" descr="Car with solid fill">
              <a:extLst>
                <a:ext uri="{FF2B5EF4-FFF2-40B4-BE49-F238E27FC236}">
                  <a16:creationId xmlns:a16="http://schemas.microsoft.com/office/drawing/2014/main" id="{AD4AA608-C910-2A9B-4A8F-0F1C32987F82}"/>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5319160" y="3308036"/>
              <a:ext cx="756821" cy="756821"/>
            </a:xfrm>
            <a:prstGeom prst="rect">
              <a:avLst/>
            </a:prstGeom>
          </p:spPr>
        </p:pic>
        <p:pic>
          <p:nvPicPr>
            <p:cNvPr id="18" name="Graphic 17" descr="Car with solid fill">
              <a:extLst>
                <a:ext uri="{FF2B5EF4-FFF2-40B4-BE49-F238E27FC236}">
                  <a16:creationId xmlns:a16="http://schemas.microsoft.com/office/drawing/2014/main" id="{E90C0B2C-3BD8-B4B3-7C07-35499CA62DFA}"/>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7186929" y="2684922"/>
              <a:ext cx="756821" cy="756821"/>
            </a:xfrm>
            <a:prstGeom prst="rect">
              <a:avLst/>
            </a:prstGeom>
          </p:spPr>
        </p:pic>
        <p:pic>
          <p:nvPicPr>
            <p:cNvPr id="19" name="Graphic 18" descr="Car with solid fill">
              <a:extLst>
                <a:ext uri="{FF2B5EF4-FFF2-40B4-BE49-F238E27FC236}">
                  <a16:creationId xmlns:a16="http://schemas.microsoft.com/office/drawing/2014/main" id="{B8CDB3A9-ACD9-0A2A-8CE7-6EB5A1E7F05D}"/>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7673553" y="3243971"/>
              <a:ext cx="756821" cy="756821"/>
            </a:xfrm>
            <a:prstGeom prst="rect">
              <a:avLst/>
            </a:prstGeom>
          </p:spPr>
        </p:pic>
        <p:pic>
          <p:nvPicPr>
            <p:cNvPr id="20" name="Graphic 19" descr="Car with solid fill">
              <a:extLst>
                <a:ext uri="{FF2B5EF4-FFF2-40B4-BE49-F238E27FC236}">
                  <a16:creationId xmlns:a16="http://schemas.microsoft.com/office/drawing/2014/main" id="{5331DA61-B050-4240-0B9B-E58B91C644C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5818515" y="3892523"/>
              <a:ext cx="756821" cy="756821"/>
            </a:xfrm>
            <a:prstGeom prst="rect">
              <a:avLst/>
            </a:prstGeom>
          </p:spPr>
        </p:pic>
        <p:sp>
          <p:nvSpPr>
            <p:cNvPr id="27" name="TextBox 26">
              <a:extLst>
                <a:ext uri="{FF2B5EF4-FFF2-40B4-BE49-F238E27FC236}">
                  <a16:creationId xmlns:a16="http://schemas.microsoft.com/office/drawing/2014/main" id="{785FFAE2-B82A-FB76-1C00-0DD1387480D0}"/>
                </a:ext>
              </a:extLst>
            </p:cNvPr>
            <p:cNvSpPr txBox="1"/>
            <p:nvPr/>
          </p:nvSpPr>
          <p:spPr>
            <a:xfrm>
              <a:off x="4632084" y="4153101"/>
              <a:ext cx="653890" cy="432676"/>
            </a:xfrm>
            <a:prstGeom prst="rect">
              <a:avLst/>
            </a:prstGeom>
            <a:noFill/>
          </p:spPr>
          <p:txBody>
            <a:bodyPr wrap="square">
              <a:spAutoFit/>
            </a:bodyPr>
            <a:lstStyle/>
            <a:p>
              <a:pPr algn="ctr"/>
              <a:r>
                <a:rPr lang="en-US" dirty="0">
                  <a:solidFill>
                    <a:schemeClr val="tx2"/>
                  </a:solidFill>
                </a:rPr>
                <a:t>(B) </a:t>
              </a:r>
            </a:p>
          </p:txBody>
        </p:sp>
        <p:cxnSp>
          <p:nvCxnSpPr>
            <p:cNvPr id="32" name="Straight Connector 31">
              <a:extLst>
                <a:ext uri="{FF2B5EF4-FFF2-40B4-BE49-F238E27FC236}">
                  <a16:creationId xmlns:a16="http://schemas.microsoft.com/office/drawing/2014/main" id="{E03004AF-8B96-DC34-8F63-82B513720ED0}"/>
                </a:ext>
              </a:extLst>
            </p:cNvPr>
            <p:cNvCxnSpPr/>
            <p:nvPr/>
          </p:nvCxnSpPr>
          <p:spPr>
            <a:xfrm flipV="1">
              <a:off x="4364847" y="2189724"/>
              <a:ext cx="3027283" cy="10721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2F6C147-8600-8DB4-F90D-B56C94B2FB69}"/>
                </a:ext>
              </a:extLst>
            </p:cNvPr>
            <p:cNvCxnSpPr/>
            <p:nvPr/>
          </p:nvCxnSpPr>
          <p:spPr>
            <a:xfrm flipV="1">
              <a:off x="6461344" y="4047394"/>
              <a:ext cx="3027283" cy="10721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34" name="Graphic 33" descr="Car with solid fill">
              <a:extLst>
                <a:ext uri="{FF2B5EF4-FFF2-40B4-BE49-F238E27FC236}">
                  <a16:creationId xmlns:a16="http://schemas.microsoft.com/office/drawing/2014/main" id="{F8B880E9-FFEC-B4A4-241D-AE72F2B01CCB}"/>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4915958" y="2840427"/>
              <a:ext cx="756821" cy="756821"/>
            </a:xfrm>
            <a:prstGeom prst="rect">
              <a:avLst/>
            </a:prstGeom>
          </p:spPr>
        </p:pic>
        <p:pic>
          <p:nvPicPr>
            <p:cNvPr id="35" name="Graphic 34" descr="Car with solid fill">
              <a:extLst>
                <a:ext uri="{FF2B5EF4-FFF2-40B4-BE49-F238E27FC236}">
                  <a16:creationId xmlns:a16="http://schemas.microsoft.com/office/drawing/2014/main" id="{CC4EB8E7-8409-D039-1FD8-1CCC6BFE691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6783727" y="2217313"/>
              <a:ext cx="756821" cy="756821"/>
            </a:xfrm>
            <a:prstGeom prst="rect">
              <a:avLst/>
            </a:prstGeom>
          </p:spPr>
        </p:pic>
        <p:pic>
          <p:nvPicPr>
            <p:cNvPr id="37" name="Graphic 36" descr="Car with solid fill">
              <a:extLst>
                <a:ext uri="{FF2B5EF4-FFF2-40B4-BE49-F238E27FC236}">
                  <a16:creationId xmlns:a16="http://schemas.microsoft.com/office/drawing/2014/main" id="{09714415-88AA-42E2-EB1C-69FCA61A1D11}"/>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8214203" y="3692383"/>
              <a:ext cx="756821" cy="756821"/>
            </a:xfrm>
            <a:prstGeom prst="rect">
              <a:avLst/>
            </a:prstGeom>
          </p:spPr>
        </p:pic>
        <p:pic>
          <p:nvPicPr>
            <p:cNvPr id="38" name="Graphic 37" descr="Car with solid fill">
              <a:extLst>
                <a:ext uri="{FF2B5EF4-FFF2-40B4-BE49-F238E27FC236}">
                  <a16:creationId xmlns:a16="http://schemas.microsoft.com/office/drawing/2014/main" id="{03702893-E5AB-1253-ADD5-DC9433944C16}"/>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6359165" y="4340935"/>
              <a:ext cx="756821" cy="756821"/>
            </a:xfrm>
            <a:prstGeom prst="rect">
              <a:avLst/>
            </a:prstGeom>
          </p:spPr>
        </p:pic>
      </p:grpSp>
    </p:spTree>
    <p:extLst>
      <p:ext uri="{BB962C8B-B14F-4D97-AF65-F5344CB8AC3E}">
        <p14:creationId xmlns:p14="http://schemas.microsoft.com/office/powerpoint/2010/main" val="2115205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B5680B7E-3673-4684-99C4-B2FA4FAF6127}"/>
              </a:ext>
            </a:extLst>
          </p:cNvPr>
          <p:cNvSpPr txBox="1">
            <a:spLocks/>
          </p:cNvSpPr>
          <p:nvPr/>
        </p:nvSpPr>
        <p:spPr>
          <a:xfrm>
            <a:off x="1899600" y="195035"/>
            <a:ext cx="8372864" cy="491576"/>
          </a:xfrm>
          <a:prstGeom prst="rect">
            <a:avLst/>
          </a:prstGeom>
        </p:spPr>
        <p:txBody>
          <a:bodyPr/>
          <a:lstStyle>
            <a:lvl1pPr marL="342900" indent="-342900" algn="l" rtl="0" eaLnBrk="1" fontAlgn="base" hangingPunct="1">
              <a:spcBef>
                <a:spcPct val="20000"/>
              </a:spcBef>
              <a:spcAft>
                <a:spcPct val="0"/>
              </a:spcAft>
              <a:defRPr sz="18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defRPr sz="1400">
                <a:solidFill>
                  <a:srgbClr val="000000"/>
                </a:solidFill>
                <a:latin typeface="+mn-lt"/>
                <a:ea typeface="ＭＳ Ｐゴシック" charset="0"/>
                <a:cs typeface="+mn-cs"/>
              </a:defRPr>
            </a:lvl2pPr>
            <a:lvl3pPr marL="1143000" indent="-228600" algn="l" rtl="0" eaLnBrk="1" fontAlgn="base" hangingPunct="1">
              <a:spcBef>
                <a:spcPct val="20000"/>
              </a:spcBef>
              <a:spcAft>
                <a:spcPct val="0"/>
              </a:spcAft>
              <a:defRPr sz="1400">
                <a:solidFill>
                  <a:srgbClr val="000000"/>
                </a:solidFill>
                <a:latin typeface="+mn-lt"/>
                <a:ea typeface="ＭＳ Ｐゴシック" charset="0"/>
                <a:cs typeface="+mn-cs"/>
              </a:defRPr>
            </a:lvl3pPr>
            <a:lvl4pPr marL="1600200" indent="-228600" algn="l" rtl="0" eaLnBrk="1" fontAlgn="base" hangingPunct="1">
              <a:spcBef>
                <a:spcPct val="20000"/>
              </a:spcBef>
              <a:spcAft>
                <a:spcPct val="0"/>
              </a:spcAft>
              <a:defRPr sz="1100">
                <a:solidFill>
                  <a:srgbClr val="000000"/>
                </a:solidFill>
                <a:latin typeface="+mn-lt"/>
                <a:ea typeface="ＭＳ Ｐゴシック" charset="0"/>
                <a:cs typeface="+mn-cs"/>
              </a:defRPr>
            </a:lvl4pPr>
            <a:lvl5pPr marL="2057400" indent="-228600" algn="l" rtl="0" eaLnBrk="1" fontAlgn="base" hangingPunct="1">
              <a:spcBef>
                <a:spcPct val="20000"/>
              </a:spcBef>
              <a:spcAft>
                <a:spcPct val="0"/>
              </a:spcAft>
              <a:defRPr sz="1100">
                <a:solidFill>
                  <a:srgbClr val="000000"/>
                </a:solidFill>
                <a:latin typeface="+mn-lt"/>
                <a:ea typeface="ＭＳ Ｐゴシック" charset="0"/>
                <a:cs typeface="+mn-cs"/>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a:lstStyle>
          <a:p>
            <a:pPr marL="0" indent="0" algn="ctr"/>
            <a:r>
              <a:rPr lang="en-US" sz="3200" dirty="0">
                <a:solidFill>
                  <a:schemeClr val="tx2"/>
                </a:solidFill>
              </a:rPr>
              <a:t>Option 3: Build more cell sites to provide more dedicated capacity to each user. </a:t>
            </a:r>
          </a:p>
        </p:txBody>
      </p:sp>
      <p:sp>
        <p:nvSpPr>
          <p:cNvPr id="23" name="TextBox 22">
            <a:extLst>
              <a:ext uri="{FF2B5EF4-FFF2-40B4-BE49-F238E27FC236}">
                <a16:creationId xmlns:a16="http://schemas.microsoft.com/office/drawing/2014/main" id="{85DB44C7-0A73-0647-8AA4-F875D9019006}"/>
              </a:ext>
            </a:extLst>
          </p:cNvPr>
          <p:cNvSpPr txBox="1"/>
          <p:nvPr/>
        </p:nvSpPr>
        <p:spPr>
          <a:xfrm>
            <a:off x="1524000" y="1478488"/>
            <a:ext cx="3315596" cy="830997"/>
          </a:xfrm>
          <a:prstGeom prst="rect">
            <a:avLst/>
          </a:prstGeom>
          <a:noFill/>
        </p:spPr>
        <p:txBody>
          <a:bodyPr wrap="square" rtlCol="0">
            <a:spAutoFit/>
          </a:bodyPr>
          <a:lstStyle/>
          <a:p>
            <a:pPr algn="ctr"/>
            <a:r>
              <a:rPr lang="en-US" sz="1600" i="1" dirty="0">
                <a:solidFill>
                  <a:schemeClr val="tx2"/>
                </a:solidFill>
              </a:rPr>
              <a:t>Image a road (A) with cars driving at a 50 km/h with a constant spacing between them..</a:t>
            </a:r>
          </a:p>
        </p:txBody>
      </p:sp>
      <p:sp>
        <p:nvSpPr>
          <p:cNvPr id="24" name="TextBox 23">
            <a:extLst>
              <a:ext uri="{FF2B5EF4-FFF2-40B4-BE49-F238E27FC236}">
                <a16:creationId xmlns:a16="http://schemas.microsoft.com/office/drawing/2014/main" id="{1030CEBA-DA25-AC28-132A-E649BAFC16B9}"/>
              </a:ext>
            </a:extLst>
          </p:cNvPr>
          <p:cNvSpPr txBox="1"/>
          <p:nvPr/>
        </p:nvSpPr>
        <p:spPr>
          <a:xfrm>
            <a:off x="6096001" y="1407673"/>
            <a:ext cx="4176464" cy="830997"/>
          </a:xfrm>
          <a:prstGeom prst="rect">
            <a:avLst/>
          </a:prstGeom>
          <a:noFill/>
        </p:spPr>
        <p:txBody>
          <a:bodyPr wrap="square" rtlCol="0">
            <a:spAutoFit/>
          </a:bodyPr>
          <a:lstStyle/>
          <a:p>
            <a:pPr algn="ctr"/>
            <a:r>
              <a:rPr lang="en-US" sz="1600" i="1" dirty="0">
                <a:solidFill>
                  <a:schemeClr val="tx2"/>
                </a:solidFill>
              </a:rPr>
              <a:t>And now image a road (B) where the cars drive 50 km/h with a constant spacing between them, but you add more lanes.</a:t>
            </a:r>
          </a:p>
        </p:txBody>
      </p:sp>
      <p:grpSp>
        <p:nvGrpSpPr>
          <p:cNvPr id="30" name="Group 29">
            <a:extLst>
              <a:ext uri="{FF2B5EF4-FFF2-40B4-BE49-F238E27FC236}">
                <a16:creationId xmlns:a16="http://schemas.microsoft.com/office/drawing/2014/main" id="{805BFF32-E838-9972-D659-B85444D0D28D}"/>
              </a:ext>
            </a:extLst>
          </p:cNvPr>
          <p:cNvGrpSpPr/>
          <p:nvPr/>
        </p:nvGrpSpPr>
        <p:grpSpPr>
          <a:xfrm>
            <a:off x="1705522" y="2252907"/>
            <a:ext cx="3981724" cy="1848019"/>
            <a:chOff x="533400" y="2057400"/>
            <a:chExt cx="5160442" cy="2395092"/>
          </a:xfrm>
        </p:grpSpPr>
        <p:pic>
          <p:nvPicPr>
            <p:cNvPr id="13" name="Graphic 12" descr="Car with solid fill">
              <a:extLst>
                <a:ext uri="{FF2B5EF4-FFF2-40B4-BE49-F238E27FC236}">
                  <a16:creationId xmlns:a16="http://schemas.microsoft.com/office/drawing/2014/main" id="{1830B5F0-61E4-3715-592D-A74680F7F7E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29" name="Group 28">
              <a:extLst>
                <a:ext uri="{FF2B5EF4-FFF2-40B4-BE49-F238E27FC236}">
                  <a16:creationId xmlns:a16="http://schemas.microsoft.com/office/drawing/2014/main" id="{F7DBF171-16CE-F7D9-A60D-F833CF9ACFA2}"/>
                </a:ext>
              </a:extLst>
            </p:cNvPr>
            <p:cNvGrpSpPr/>
            <p:nvPr/>
          </p:nvGrpSpPr>
          <p:grpSpPr>
            <a:xfrm>
              <a:off x="533400" y="2057400"/>
              <a:ext cx="5160442" cy="2362200"/>
              <a:chOff x="533400" y="2057400"/>
              <a:chExt cx="5181600" cy="2362200"/>
            </a:xfrm>
          </p:grpSpPr>
          <p:cxnSp>
            <p:nvCxnSpPr>
              <p:cNvPr id="4" name="Straight Connector 3">
                <a:extLst>
                  <a:ext uri="{FF2B5EF4-FFF2-40B4-BE49-F238E27FC236}">
                    <a16:creationId xmlns:a16="http://schemas.microsoft.com/office/drawing/2014/main" id="{3F8B4283-9386-4395-C614-4CAB7F0EA92E}"/>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6BBEF16-CE52-1A9B-7989-5CFF6B98E415}"/>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446BC-A035-7CF9-8CC7-623669D04EAE}"/>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9" name="Graphic 8" descr="Car with solid fill">
                <a:extLst>
                  <a:ext uri="{FF2B5EF4-FFF2-40B4-BE49-F238E27FC236}">
                    <a16:creationId xmlns:a16="http://schemas.microsoft.com/office/drawing/2014/main" id="{B8926B3E-902A-5C8D-10CE-074DD569A0B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10" name="Graphic 9" descr="Car with solid fill">
                <a:extLst>
                  <a:ext uri="{FF2B5EF4-FFF2-40B4-BE49-F238E27FC236}">
                    <a16:creationId xmlns:a16="http://schemas.microsoft.com/office/drawing/2014/main" id="{2847ACDC-7C92-669E-CC18-E5B45567D61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12" name="Graphic 11" descr="Car with solid fill">
                <a:extLst>
                  <a:ext uri="{FF2B5EF4-FFF2-40B4-BE49-F238E27FC236}">
                    <a16:creationId xmlns:a16="http://schemas.microsoft.com/office/drawing/2014/main" id="{0CD0A1EA-6701-8805-29FB-2628482ECAD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sp>
            <p:nvSpPr>
              <p:cNvPr id="26" name="TextBox 25">
                <a:extLst>
                  <a:ext uri="{FF2B5EF4-FFF2-40B4-BE49-F238E27FC236}">
                    <a16:creationId xmlns:a16="http://schemas.microsoft.com/office/drawing/2014/main" id="{0A7F9FFB-7CFE-CAF0-50B4-7711B3829CB6}"/>
                  </a:ext>
                </a:extLst>
              </p:cNvPr>
              <p:cNvSpPr txBox="1"/>
              <p:nvPr/>
            </p:nvSpPr>
            <p:spPr>
              <a:xfrm>
                <a:off x="615134" y="3886113"/>
                <a:ext cx="662071" cy="478666"/>
              </a:xfrm>
              <a:prstGeom prst="rect">
                <a:avLst/>
              </a:prstGeom>
              <a:noFill/>
            </p:spPr>
            <p:txBody>
              <a:bodyPr wrap="square">
                <a:spAutoFit/>
              </a:bodyPr>
              <a:lstStyle/>
              <a:p>
                <a:pPr algn="ctr"/>
                <a:r>
                  <a:rPr lang="en-US" dirty="0">
                    <a:solidFill>
                      <a:schemeClr val="tx2"/>
                    </a:solidFill>
                  </a:rPr>
                  <a:t>(A) </a:t>
                </a:r>
              </a:p>
            </p:txBody>
          </p:sp>
        </p:grpSp>
      </p:grpSp>
      <p:sp>
        <p:nvSpPr>
          <p:cNvPr id="28" name="TextBox 27">
            <a:extLst>
              <a:ext uri="{FF2B5EF4-FFF2-40B4-BE49-F238E27FC236}">
                <a16:creationId xmlns:a16="http://schemas.microsoft.com/office/drawing/2014/main" id="{C40F4A5E-907A-A5F2-E418-6EE6444B1DB0}"/>
              </a:ext>
            </a:extLst>
          </p:cNvPr>
          <p:cNvSpPr txBox="1"/>
          <p:nvPr/>
        </p:nvSpPr>
        <p:spPr>
          <a:xfrm>
            <a:off x="2195587" y="5115627"/>
            <a:ext cx="8066910" cy="1077218"/>
          </a:xfrm>
          <a:prstGeom prst="rect">
            <a:avLst/>
          </a:prstGeom>
          <a:noFill/>
        </p:spPr>
        <p:txBody>
          <a:bodyPr wrap="square" rtlCol="0">
            <a:spAutoFit/>
          </a:bodyPr>
          <a:lstStyle/>
          <a:p>
            <a:pPr algn="ctr"/>
            <a:r>
              <a:rPr lang="en-US" sz="1600" i="1" dirty="0">
                <a:solidFill>
                  <a:schemeClr val="tx2"/>
                </a:solidFill>
              </a:rPr>
              <a:t>The additional lanes on the road are equivalent to adding more spectrum channels (thus, increasing the spectrum bandwidth).</a:t>
            </a:r>
          </a:p>
          <a:p>
            <a:pPr algn="ctr"/>
            <a:endParaRPr lang="en-US" sz="1600" i="1" dirty="0">
              <a:solidFill>
                <a:schemeClr val="tx2"/>
              </a:solidFill>
            </a:endParaRPr>
          </a:p>
          <a:p>
            <a:pPr algn="ctr"/>
            <a:r>
              <a:rPr lang="en-US" sz="1600" i="1" dirty="0">
                <a:solidFill>
                  <a:schemeClr val="tx2"/>
                </a:solidFill>
              </a:rPr>
              <a:t>Therefore, more spectrum channels enable faster data transfer. </a:t>
            </a:r>
          </a:p>
        </p:txBody>
      </p:sp>
      <p:sp>
        <p:nvSpPr>
          <p:cNvPr id="39" name="TextBox 38">
            <a:extLst>
              <a:ext uri="{FF2B5EF4-FFF2-40B4-BE49-F238E27FC236}">
                <a16:creationId xmlns:a16="http://schemas.microsoft.com/office/drawing/2014/main" id="{A0CBB0CB-3513-AC90-3960-0244A156072E}"/>
              </a:ext>
            </a:extLst>
          </p:cNvPr>
          <p:cNvSpPr txBox="1"/>
          <p:nvPr/>
        </p:nvSpPr>
        <p:spPr>
          <a:xfrm>
            <a:off x="6138871" y="4249999"/>
            <a:ext cx="518171" cy="369332"/>
          </a:xfrm>
          <a:prstGeom prst="rect">
            <a:avLst/>
          </a:prstGeom>
          <a:noFill/>
        </p:spPr>
        <p:txBody>
          <a:bodyPr wrap="square">
            <a:spAutoFit/>
          </a:bodyPr>
          <a:lstStyle/>
          <a:p>
            <a:pPr algn="ctr"/>
            <a:r>
              <a:rPr lang="en-US" dirty="0">
                <a:solidFill>
                  <a:schemeClr val="tx2"/>
                </a:solidFill>
              </a:rPr>
              <a:t>(</a:t>
            </a:r>
            <a:r>
              <a:rPr lang="en-US" b="1" dirty="0">
                <a:solidFill>
                  <a:schemeClr val="tx2"/>
                </a:solidFill>
              </a:rPr>
              <a:t>B</a:t>
            </a:r>
            <a:r>
              <a:rPr lang="en-US" dirty="0">
                <a:solidFill>
                  <a:schemeClr val="tx2"/>
                </a:solidFill>
              </a:rPr>
              <a:t>) </a:t>
            </a:r>
          </a:p>
        </p:txBody>
      </p:sp>
      <p:grpSp>
        <p:nvGrpSpPr>
          <p:cNvPr id="41" name="Group 40">
            <a:extLst>
              <a:ext uri="{FF2B5EF4-FFF2-40B4-BE49-F238E27FC236}">
                <a16:creationId xmlns:a16="http://schemas.microsoft.com/office/drawing/2014/main" id="{497436A2-BC4C-B913-A60E-6E59CD4C3F38}"/>
              </a:ext>
            </a:extLst>
          </p:cNvPr>
          <p:cNvGrpSpPr/>
          <p:nvPr/>
        </p:nvGrpSpPr>
        <p:grpSpPr>
          <a:xfrm>
            <a:off x="6715455" y="2676789"/>
            <a:ext cx="1986026" cy="921765"/>
            <a:chOff x="533400" y="2057400"/>
            <a:chExt cx="5160442" cy="2395092"/>
          </a:xfrm>
        </p:grpSpPr>
        <p:pic>
          <p:nvPicPr>
            <p:cNvPr id="42" name="Graphic 41" descr="Car with solid fill">
              <a:extLst>
                <a:ext uri="{FF2B5EF4-FFF2-40B4-BE49-F238E27FC236}">
                  <a16:creationId xmlns:a16="http://schemas.microsoft.com/office/drawing/2014/main" id="{BBA18C7D-A88C-A6BB-F63F-1C01E2803893}"/>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43" name="Group 42">
              <a:extLst>
                <a:ext uri="{FF2B5EF4-FFF2-40B4-BE49-F238E27FC236}">
                  <a16:creationId xmlns:a16="http://schemas.microsoft.com/office/drawing/2014/main" id="{B0544B3D-E7F4-03AC-445B-BF8DEC1B2F68}"/>
                </a:ext>
              </a:extLst>
            </p:cNvPr>
            <p:cNvGrpSpPr/>
            <p:nvPr/>
          </p:nvGrpSpPr>
          <p:grpSpPr>
            <a:xfrm>
              <a:off x="533400" y="2057400"/>
              <a:ext cx="5160442" cy="2362200"/>
              <a:chOff x="533400" y="2057400"/>
              <a:chExt cx="5181600" cy="2362200"/>
            </a:xfrm>
          </p:grpSpPr>
          <p:cxnSp>
            <p:nvCxnSpPr>
              <p:cNvPr id="44" name="Straight Connector 43">
                <a:extLst>
                  <a:ext uri="{FF2B5EF4-FFF2-40B4-BE49-F238E27FC236}">
                    <a16:creationId xmlns:a16="http://schemas.microsoft.com/office/drawing/2014/main" id="{658D52B5-F5C7-BEB6-7FE7-1A40491066F1}"/>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2376B1-1107-0878-22BF-A28EF4FA960E}"/>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F84B2E6-02B8-A0A2-5CE9-E877A2FED091}"/>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47" name="Graphic 46" descr="Car with solid fill">
                <a:extLst>
                  <a:ext uri="{FF2B5EF4-FFF2-40B4-BE49-F238E27FC236}">
                    <a16:creationId xmlns:a16="http://schemas.microsoft.com/office/drawing/2014/main" id="{1F60B0FB-7582-B905-2C1C-C772C556CE54}"/>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48" name="Graphic 47" descr="Car with solid fill">
                <a:extLst>
                  <a:ext uri="{FF2B5EF4-FFF2-40B4-BE49-F238E27FC236}">
                    <a16:creationId xmlns:a16="http://schemas.microsoft.com/office/drawing/2014/main" id="{5936ECC7-B2B1-31EA-2F9C-F8A476792EDA}"/>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49" name="Graphic 48" descr="Car with solid fill">
                <a:extLst>
                  <a:ext uri="{FF2B5EF4-FFF2-40B4-BE49-F238E27FC236}">
                    <a16:creationId xmlns:a16="http://schemas.microsoft.com/office/drawing/2014/main" id="{2DAF2FD0-1359-1EF2-CEA7-B6E0DA5ED945}"/>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grpSp>
      </p:grpSp>
      <p:grpSp>
        <p:nvGrpSpPr>
          <p:cNvPr id="51" name="Group 50">
            <a:extLst>
              <a:ext uri="{FF2B5EF4-FFF2-40B4-BE49-F238E27FC236}">
                <a16:creationId xmlns:a16="http://schemas.microsoft.com/office/drawing/2014/main" id="{D357C045-B331-DB13-3384-21A77D04064A}"/>
              </a:ext>
            </a:extLst>
          </p:cNvPr>
          <p:cNvGrpSpPr/>
          <p:nvPr/>
        </p:nvGrpSpPr>
        <p:grpSpPr>
          <a:xfrm>
            <a:off x="8346472" y="3125012"/>
            <a:ext cx="1986026" cy="921765"/>
            <a:chOff x="533400" y="2057400"/>
            <a:chExt cx="5160442" cy="2395092"/>
          </a:xfrm>
        </p:grpSpPr>
        <p:pic>
          <p:nvPicPr>
            <p:cNvPr id="52" name="Graphic 51" descr="Car with solid fill">
              <a:extLst>
                <a:ext uri="{FF2B5EF4-FFF2-40B4-BE49-F238E27FC236}">
                  <a16:creationId xmlns:a16="http://schemas.microsoft.com/office/drawing/2014/main" id="{9BE2E27C-4F8C-4A2C-ACEB-498F02B434EF}"/>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53" name="Group 52">
              <a:extLst>
                <a:ext uri="{FF2B5EF4-FFF2-40B4-BE49-F238E27FC236}">
                  <a16:creationId xmlns:a16="http://schemas.microsoft.com/office/drawing/2014/main" id="{A60D39C7-DE25-58D2-B260-A15C9772DDB0}"/>
                </a:ext>
              </a:extLst>
            </p:cNvPr>
            <p:cNvGrpSpPr/>
            <p:nvPr/>
          </p:nvGrpSpPr>
          <p:grpSpPr>
            <a:xfrm>
              <a:off x="533400" y="2057400"/>
              <a:ext cx="5160442" cy="2362200"/>
              <a:chOff x="533400" y="2057400"/>
              <a:chExt cx="5181600" cy="2362200"/>
            </a:xfrm>
          </p:grpSpPr>
          <p:cxnSp>
            <p:nvCxnSpPr>
              <p:cNvPr id="54" name="Straight Connector 53">
                <a:extLst>
                  <a:ext uri="{FF2B5EF4-FFF2-40B4-BE49-F238E27FC236}">
                    <a16:creationId xmlns:a16="http://schemas.microsoft.com/office/drawing/2014/main" id="{FFC51B1F-A0D8-76F7-7D7F-5238DF7AFBAA}"/>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0535ED2-C13C-60B8-FABB-D5EF2E997181}"/>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336F2-303C-BFF4-F1CB-8B4498E967F6}"/>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57" name="Graphic 56" descr="Car with solid fill">
                <a:extLst>
                  <a:ext uri="{FF2B5EF4-FFF2-40B4-BE49-F238E27FC236}">
                    <a16:creationId xmlns:a16="http://schemas.microsoft.com/office/drawing/2014/main" id="{050A72D5-64D6-A752-F06B-85A39821E35C}"/>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58" name="Graphic 57" descr="Car with solid fill">
                <a:extLst>
                  <a:ext uri="{FF2B5EF4-FFF2-40B4-BE49-F238E27FC236}">
                    <a16:creationId xmlns:a16="http://schemas.microsoft.com/office/drawing/2014/main" id="{C82CC80B-C62D-CE43-A87B-2138B838AB59}"/>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59" name="Graphic 58" descr="Car with solid fill">
                <a:extLst>
                  <a:ext uri="{FF2B5EF4-FFF2-40B4-BE49-F238E27FC236}">
                    <a16:creationId xmlns:a16="http://schemas.microsoft.com/office/drawing/2014/main" id="{71BBE1C9-1E9F-621F-7E7D-300FA6B6B32A}"/>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grpSp>
      </p:grpSp>
      <p:grpSp>
        <p:nvGrpSpPr>
          <p:cNvPr id="60" name="Group 59">
            <a:extLst>
              <a:ext uri="{FF2B5EF4-FFF2-40B4-BE49-F238E27FC236}">
                <a16:creationId xmlns:a16="http://schemas.microsoft.com/office/drawing/2014/main" id="{6A40CF29-FC4F-8239-B74F-8D1C12E7C668}"/>
              </a:ext>
            </a:extLst>
          </p:cNvPr>
          <p:cNvGrpSpPr/>
          <p:nvPr/>
        </p:nvGrpSpPr>
        <p:grpSpPr>
          <a:xfrm>
            <a:off x="9917463" y="3608649"/>
            <a:ext cx="1986026" cy="921765"/>
            <a:chOff x="533400" y="2057400"/>
            <a:chExt cx="5160442" cy="2395092"/>
          </a:xfrm>
        </p:grpSpPr>
        <p:pic>
          <p:nvPicPr>
            <p:cNvPr id="61" name="Graphic 60" descr="Car with solid fill">
              <a:extLst>
                <a:ext uri="{FF2B5EF4-FFF2-40B4-BE49-F238E27FC236}">
                  <a16:creationId xmlns:a16="http://schemas.microsoft.com/office/drawing/2014/main" id="{C1A5961A-400A-5A15-738C-C787706B58B9}"/>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1873520" y="3538092"/>
              <a:ext cx="914400" cy="914400"/>
            </a:xfrm>
            <a:prstGeom prst="rect">
              <a:avLst/>
            </a:prstGeom>
          </p:spPr>
        </p:pic>
        <p:grpSp>
          <p:nvGrpSpPr>
            <p:cNvPr id="62" name="Group 61">
              <a:extLst>
                <a:ext uri="{FF2B5EF4-FFF2-40B4-BE49-F238E27FC236}">
                  <a16:creationId xmlns:a16="http://schemas.microsoft.com/office/drawing/2014/main" id="{06DA83B1-0B1E-7E33-E42A-7C8193FEDEB0}"/>
                </a:ext>
              </a:extLst>
            </p:cNvPr>
            <p:cNvGrpSpPr/>
            <p:nvPr/>
          </p:nvGrpSpPr>
          <p:grpSpPr>
            <a:xfrm>
              <a:off x="533400" y="2057400"/>
              <a:ext cx="5160442" cy="2362200"/>
              <a:chOff x="533400" y="2057400"/>
              <a:chExt cx="5181600" cy="2362200"/>
            </a:xfrm>
          </p:grpSpPr>
          <p:cxnSp>
            <p:nvCxnSpPr>
              <p:cNvPr id="63" name="Straight Connector 62">
                <a:extLst>
                  <a:ext uri="{FF2B5EF4-FFF2-40B4-BE49-F238E27FC236}">
                    <a16:creationId xmlns:a16="http://schemas.microsoft.com/office/drawing/2014/main" id="{964B7AFC-B641-935B-C77D-F4F5E37AC447}"/>
                  </a:ext>
                </a:extLst>
              </p:cNvPr>
              <p:cNvCxnSpPr/>
              <p:nvPr/>
            </p:nvCxnSpPr>
            <p:spPr>
              <a:xfrm flipV="1">
                <a:off x="533400" y="20574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6F3C1-8861-B0F0-F88E-053D574B3381}"/>
                  </a:ext>
                </a:extLst>
              </p:cNvPr>
              <p:cNvCxnSpPr/>
              <p:nvPr/>
            </p:nvCxnSpPr>
            <p:spPr>
              <a:xfrm flipV="1">
                <a:off x="1295400" y="2590800"/>
                <a:ext cx="3657600" cy="12954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0E5C5-32C0-D5AE-AF9A-36A99770353F}"/>
                  </a:ext>
                </a:extLst>
              </p:cNvPr>
              <p:cNvCxnSpPr/>
              <p:nvPr/>
            </p:nvCxnSpPr>
            <p:spPr>
              <a:xfrm flipV="1">
                <a:off x="2057400" y="3124200"/>
                <a:ext cx="3657600" cy="129540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pic>
            <p:nvPicPr>
              <p:cNvPr id="66" name="Graphic 65" descr="Car with solid fill">
                <a:extLst>
                  <a:ext uri="{FF2B5EF4-FFF2-40B4-BE49-F238E27FC236}">
                    <a16:creationId xmlns:a16="http://schemas.microsoft.com/office/drawing/2014/main" id="{AEA04EBB-9F9A-D4EE-60B1-E8F7795ABCC7}"/>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1270193" y="2831908"/>
                <a:ext cx="914400" cy="914400"/>
              </a:xfrm>
              <a:prstGeom prst="rect">
                <a:avLst/>
              </a:prstGeom>
            </p:spPr>
          </p:pic>
          <p:pic>
            <p:nvPicPr>
              <p:cNvPr id="67" name="Graphic 66" descr="Car with solid fill">
                <a:extLst>
                  <a:ext uri="{FF2B5EF4-FFF2-40B4-BE49-F238E27FC236}">
                    <a16:creationId xmlns:a16="http://schemas.microsoft.com/office/drawing/2014/main" id="{A5824BBA-2306-E6A3-B503-556DFA304F13}"/>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375322">
                <a:off x="3526854" y="2079054"/>
                <a:ext cx="914400" cy="914400"/>
              </a:xfrm>
              <a:prstGeom prst="rect">
                <a:avLst/>
              </a:prstGeom>
            </p:spPr>
          </p:pic>
          <p:pic>
            <p:nvPicPr>
              <p:cNvPr id="68" name="Graphic 67" descr="Car with solid fill">
                <a:extLst>
                  <a:ext uri="{FF2B5EF4-FFF2-40B4-BE49-F238E27FC236}">
                    <a16:creationId xmlns:a16="http://schemas.microsoft.com/office/drawing/2014/main" id="{7F148713-C880-9327-FF50-A0703F4AE0CE}"/>
                  </a:ext>
                </a:extLst>
              </p:cNvPr>
              <p:cNvPicPr>
                <a:picLocks noChangeAspect="1"/>
              </p:cNvPicPr>
              <p:nvPr/>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495501" flipH="1">
                <a:off x="4114799" y="2754503"/>
                <a:ext cx="914400" cy="914400"/>
              </a:xfrm>
              <a:prstGeom prst="rect">
                <a:avLst/>
              </a:prstGeom>
            </p:spPr>
          </p:pic>
        </p:grpSp>
      </p:grpSp>
    </p:spTree>
    <p:extLst>
      <p:ext uri="{BB962C8B-B14F-4D97-AF65-F5344CB8AC3E}">
        <p14:creationId xmlns:p14="http://schemas.microsoft.com/office/powerpoint/2010/main" val="258456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157631" y="2084614"/>
            <a:ext cx="10029845" cy="2688771"/>
          </a:xfrm>
        </p:spPr>
        <p:txBody>
          <a:bodyPr/>
          <a:lstStyle/>
          <a:p>
            <a:pPr algn="ctr"/>
            <a:r>
              <a:rPr lang="en-US" altLang="en-US" dirty="0"/>
              <a:t>A Graphical Overview of the </a:t>
            </a:r>
            <a:r>
              <a:rPr lang="en-US" dirty="0"/>
              <a:t>IMF Digital Infrastructure Costing Estimator (DICE)</a:t>
            </a:r>
            <a:r>
              <a:rPr lang="en-US" altLang="en-US" dirty="0"/>
              <a:t> </a:t>
            </a:r>
            <a:endParaRPr lang="en-US" dirty="0"/>
          </a:p>
        </p:txBody>
      </p:sp>
    </p:spTree>
    <p:extLst>
      <p:ext uri="{BB962C8B-B14F-4D97-AF65-F5344CB8AC3E}">
        <p14:creationId xmlns:p14="http://schemas.microsoft.com/office/powerpoint/2010/main" val="1633920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157631" y="2084614"/>
            <a:ext cx="10029845" cy="2688771"/>
          </a:xfrm>
        </p:spPr>
        <p:txBody>
          <a:bodyPr/>
          <a:lstStyle/>
          <a:p>
            <a:pPr algn="ctr"/>
            <a:r>
              <a:rPr lang="en-US" altLang="en-US" dirty="0"/>
              <a:t>Motivation for the </a:t>
            </a:r>
            <a:r>
              <a:rPr lang="en-US" dirty="0"/>
              <a:t>IMF Digital Infrastructure Costing Estimator (DICE)</a:t>
            </a:r>
            <a:r>
              <a:rPr lang="en-US" altLang="en-US" dirty="0"/>
              <a:t> </a:t>
            </a:r>
            <a:endParaRPr lang="en-US" dirty="0"/>
          </a:p>
        </p:txBody>
      </p:sp>
    </p:spTree>
    <p:extLst>
      <p:ext uri="{BB962C8B-B14F-4D97-AF65-F5344CB8AC3E}">
        <p14:creationId xmlns:p14="http://schemas.microsoft.com/office/powerpoint/2010/main" val="33881254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Placeholder 1">
            <a:extLst>
              <a:ext uri="{FF2B5EF4-FFF2-40B4-BE49-F238E27FC236}">
                <a16:creationId xmlns:a16="http://schemas.microsoft.com/office/drawing/2014/main" id="{55579F71-2513-4590-B8BF-B01F862F0EF3}"/>
              </a:ext>
            </a:extLst>
          </p:cNvPr>
          <p:cNvSpPr txBox="1">
            <a:spLocks/>
          </p:cNvSpPr>
          <p:nvPr/>
        </p:nvSpPr>
        <p:spPr>
          <a:xfrm>
            <a:off x="1899600" y="143424"/>
            <a:ext cx="8372864" cy="375852"/>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a:solidFill>
                  <a:schemeClr val="tx1">
                    <a:tint val="75000"/>
                  </a:schemeClr>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ctr"/>
            <a:r>
              <a:rPr lang="en-US" sz="2399" b="1" dirty="0">
                <a:solidFill>
                  <a:srgbClr val="A8001B"/>
                </a:solidFill>
                <a:latin typeface="Arial" panose="020B0604020202020204" pitchFamily="34" charset="0"/>
                <a:ea typeface="+mn-ea"/>
                <a:cs typeface="Arial" panose="020B0604020202020204" pitchFamily="34" charset="0"/>
              </a:rPr>
              <a:t>The DICE Approach</a:t>
            </a:r>
          </a:p>
        </p:txBody>
      </p:sp>
      <p:pic>
        <p:nvPicPr>
          <p:cNvPr id="2" name="Picture 1">
            <a:extLst>
              <a:ext uri="{FF2B5EF4-FFF2-40B4-BE49-F238E27FC236}">
                <a16:creationId xmlns:a16="http://schemas.microsoft.com/office/drawing/2014/main" id="{39E36140-A3BF-2362-9412-9F5E385FC926}"/>
              </a:ext>
            </a:extLst>
          </p:cNvPr>
          <p:cNvPicPr>
            <a:picLocks noChangeAspect="1"/>
          </p:cNvPicPr>
          <p:nvPr/>
        </p:nvPicPr>
        <p:blipFill>
          <a:blip r:embed="rId3"/>
          <a:stretch>
            <a:fillRect/>
          </a:stretch>
        </p:blipFill>
        <p:spPr>
          <a:xfrm>
            <a:off x="2162627" y="685800"/>
            <a:ext cx="7866746" cy="5900060"/>
          </a:xfrm>
          <a:prstGeom prst="rect">
            <a:avLst/>
          </a:prstGeom>
        </p:spPr>
      </p:pic>
    </p:spTree>
    <p:extLst>
      <p:ext uri="{BB962C8B-B14F-4D97-AF65-F5344CB8AC3E}">
        <p14:creationId xmlns:p14="http://schemas.microsoft.com/office/powerpoint/2010/main" val="265826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Index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1"/>
            <a:ext cx="8001000" cy="2854243"/>
          </a:xfrm>
          <a:prstGeom prst="rect">
            <a:avLst/>
          </a:prstGeom>
          <a:noFill/>
        </p:spPr>
        <p:txBody>
          <a:bodyPr wrap="square" rtlCol="0">
            <a:spAutoFit/>
          </a:bodyPr>
          <a:lstStyle/>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index tab provides general background. </a:t>
            </a:r>
          </a:p>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For example, the aim of DICE is to support high-level decisions pertaining to universal broadband investment. </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DICE can capture the main cost drivers which affect the deployment of broadband infrastructure and breakdown required investment costs for a specific country, a group of countries, or by country income groups or regions. </a:t>
            </a:r>
          </a:p>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However, there are some important caveats.</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000000"/>
              </a:solidFill>
            </a:endParaRPr>
          </a:p>
        </p:txBody>
      </p:sp>
    </p:spTree>
    <p:extLst>
      <p:ext uri="{BB962C8B-B14F-4D97-AF65-F5344CB8AC3E}">
        <p14:creationId xmlns:p14="http://schemas.microsoft.com/office/powerpoint/2010/main" val="164475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Index Tab</a:t>
            </a:r>
          </a:p>
        </p:txBody>
      </p:sp>
      <p:pic>
        <p:nvPicPr>
          <p:cNvPr id="4" name="Picture 3">
            <a:extLst>
              <a:ext uri="{FF2B5EF4-FFF2-40B4-BE49-F238E27FC236}">
                <a16:creationId xmlns:a16="http://schemas.microsoft.com/office/drawing/2014/main" id="{F5E7A425-7B14-FE1A-0097-206391E9C6ED}"/>
              </a:ext>
            </a:extLst>
          </p:cNvPr>
          <p:cNvPicPr>
            <a:picLocks noChangeAspect="1"/>
          </p:cNvPicPr>
          <p:nvPr/>
        </p:nvPicPr>
        <p:blipFill rotWithShape="1">
          <a:blip r:embed="rId2"/>
          <a:srcRect b="4921"/>
          <a:stretch/>
        </p:blipFill>
        <p:spPr>
          <a:xfrm>
            <a:off x="739805" y="882649"/>
            <a:ext cx="10685808" cy="5715000"/>
          </a:xfrm>
          <a:prstGeom prst="rect">
            <a:avLst/>
          </a:prstGeom>
        </p:spPr>
      </p:pic>
      <p:cxnSp>
        <p:nvCxnSpPr>
          <p:cNvPr id="7" name="Straight Arrow Connector 6">
            <a:extLst>
              <a:ext uri="{FF2B5EF4-FFF2-40B4-BE49-F238E27FC236}">
                <a16:creationId xmlns:a16="http://schemas.microsoft.com/office/drawing/2014/main" id="{F18D13BA-46FD-DCCD-1322-36C648CB5308}"/>
              </a:ext>
            </a:extLst>
          </p:cNvPr>
          <p:cNvCxnSpPr>
            <a:cxnSpLocks/>
          </p:cNvCxnSpPr>
          <p:nvPr/>
        </p:nvCxnSpPr>
        <p:spPr>
          <a:xfrm>
            <a:off x="1295400" y="6193071"/>
            <a:ext cx="5116286" cy="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171265-B1C7-F14E-4A73-57ADE4555D96}"/>
              </a:ext>
            </a:extLst>
          </p:cNvPr>
          <p:cNvSpPr txBox="1"/>
          <p:nvPr/>
        </p:nvSpPr>
        <p:spPr>
          <a:xfrm>
            <a:off x="2982687" y="5812457"/>
            <a:ext cx="1850571" cy="369332"/>
          </a:xfrm>
          <a:prstGeom prst="rect">
            <a:avLst/>
          </a:prstGeom>
          <a:solidFill>
            <a:schemeClr val="bg1"/>
          </a:solidFill>
          <a:ln>
            <a:solidFill>
              <a:schemeClr val="tx2"/>
            </a:solidFill>
          </a:ln>
        </p:spPr>
        <p:txBody>
          <a:bodyPr wrap="square" rtlCol="0" anchor="ctr">
            <a:spAutoFit/>
          </a:bodyPr>
          <a:lstStyle/>
          <a:p>
            <a:pPr algn="ctr"/>
            <a:r>
              <a:rPr lang="en-US" dirty="0"/>
              <a:t>Settings Tabs</a:t>
            </a:r>
          </a:p>
        </p:txBody>
      </p:sp>
      <p:cxnSp>
        <p:nvCxnSpPr>
          <p:cNvPr id="9" name="Straight Arrow Connector 8">
            <a:extLst>
              <a:ext uri="{FF2B5EF4-FFF2-40B4-BE49-F238E27FC236}">
                <a16:creationId xmlns:a16="http://schemas.microsoft.com/office/drawing/2014/main" id="{3762073D-0451-4111-4D12-37D76F272529}"/>
              </a:ext>
            </a:extLst>
          </p:cNvPr>
          <p:cNvCxnSpPr>
            <a:cxnSpLocks/>
          </p:cNvCxnSpPr>
          <p:nvPr/>
        </p:nvCxnSpPr>
        <p:spPr>
          <a:xfrm flipV="1">
            <a:off x="6422572" y="6191473"/>
            <a:ext cx="4016828" cy="396"/>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E544CDC-568F-E00E-4EBD-A578AA41A7A0}"/>
              </a:ext>
            </a:extLst>
          </p:cNvPr>
          <p:cNvSpPr txBox="1"/>
          <p:nvPr/>
        </p:nvSpPr>
        <p:spPr>
          <a:xfrm>
            <a:off x="7554687" y="5811255"/>
            <a:ext cx="1850571" cy="369332"/>
          </a:xfrm>
          <a:prstGeom prst="rect">
            <a:avLst/>
          </a:prstGeom>
          <a:solidFill>
            <a:schemeClr val="bg1"/>
          </a:solidFill>
          <a:ln>
            <a:solidFill>
              <a:srgbClr val="C00000"/>
            </a:solidFill>
          </a:ln>
        </p:spPr>
        <p:txBody>
          <a:bodyPr wrap="square" rtlCol="0" anchor="ctr">
            <a:spAutoFit/>
          </a:bodyPr>
          <a:lstStyle/>
          <a:p>
            <a:pPr algn="ctr"/>
            <a:r>
              <a:rPr lang="en-US" dirty="0"/>
              <a:t>Results Tabs</a:t>
            </a:r>
          </a:p>
        </p:txBody>
      </p:sp>
      <p:sp>
        <p:nvSpPr>
          <p:cNvPr id="12" name="TextBox 11">
            <a:extLst>
              <a:ext uri="{FF2B5EF4-FFF2-40B4-BE49-F238E27FC236}">
                <a16:creationId xmlns:a16="http://schemas.microsoft.com/office/drawing/2014/main" id="{3CB66E5B-C597-E5C5-DFA1-BA521B1B00CB}"/>
              </a:ext>
            </a:extLst>
          </p:cNvPr>
          <p:cNvSpPr txBox="1"/>
          <p:nvPr/>
        </p:nvSpPr>
        <p:spPr>
          <a:xfrm>
            <a:off x="7162800" y="3959187"/>
            <a:ext cx="2285999" cy="646331"/>
          </a:xfrm>
          <a:prstGeom prst="rect">
            <a:avLst/>
          </a:prstGeom>
          <a:noFill/>
          <a:ln>
            <a:solidFill>
              <a:schemeClr val="tx1"/>
            </a:solidFill>
          </a:ln>
        </p:spPr>
        <p:txBody>
          <a:bodyPr wrap="square" rtlCol="0">
            <a:spAutoFit/>
          </a:bodyPr>
          <a:lstStyle/>
          <a:p>
            <a:pPr algn="ctr"/>
            <a:r>
              <a:rPr lang="en-US" dirty="0"/>
              <a:t>DICE Capabilities and Caveats</a:t>
            </a:r>
          </a:p>
        </p:txBody>
      </p:sp>
      <p:cxnSp>
        <p:nvCxnSpPr>
          <p:cNvPr id="14" name="Straight Arrow Connector 13">
            <a:extLst>
              <a:ext uri="{FF2B5EF4-FFF2-40B4-BE49-F238E27FC236}">
                <a16:creationId xmlns:a16="http://schemas.microsoft.com/office/drawing/2014/main" id="{A5EC44E9-B25E-DB60-AD0B-5A98EB45CBC1}"/>
              </a:ext>
            </a:extLst>
          </p:cNvPr>
          <p:cNvCxnSpPr/>
          <p:nvPr/>
        </p:nvCxnSpPr>
        <p:spPr>
          <a:xfrm flipH="1">
            <a:off x="6640286" y="4616496"/>
            <a:ext cx="522514" cy="1741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742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Read Me Tab</a:t>
            </a:r>
          </a:p>
        </p:txBody>
      </p:sp>
      <p:pic>
        <p:nvPicPr>
          <p:cNvPr id="4" name="Picture 3" descr="Graphical user interface, application, table, Excel&#10;&#10;Description automatically generated">
            <a:extLst>
              <a:ext uri="{FF2B5EF4-FFF2-40B4-BE49-F238E27FC236}">
                <a16:creationId xmlns:a16="http://schemas.microsoft.com/office/drawing/2014/main" id="{98494F8B-BC39-0927-44A1-F0F175F6FA94}"/>
              </a:ext>
            </a:extLst>
          </p:cNvPr>
          <p:cNvPicPr>
            <a:picLocks noChangeAspect="1"/>
          </p:cNvPicPr>
          <p:nvPr/>
        </p:nvPicPr>
        <p:blipFill rotWithShape="1">
          <a:blip r:embed="rId2">
            <a:extLst>
              <a:ext uri="{28A0092B-C50C-407E-A947-70E740481C1C}">
                <a14:useLocalDpi xmlns:a14="http://schemas.microsoft.com/office/drawing/2010/main" val="0"/>
              </a:ext>
            </a:extLst>
          </a:blip>
          <a:srcRect b="4921"/>
          <a:stretch/>
        </p:blipFill>
        <p:spPr>
          <a:xfrm>
            <a:off x="664029" y="841809"/>
            <a:ext cx="10863942" cy="5810270"/>
          </a:xfrm>
          <a:prstGeom prst="rect">
            <a:avLst/>
          </a:prstGeom>
        </p:spPr>
      </p:pic>
    </p:spTree>
    <p:extLst>
      <p:ext uri="{BB962C8B-B14F-4D97-AF65-F5344CB8AC3E}">
        <p14:creationId xmlns:p14="http://schemas.microsoft.com/office/powerpoint/2010/main" val="1971731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B8CD43-8051-36A9-08C2-0ADF3C2269DE}"/>
              </a:ext>
            </a:extLst>
          </p:cNvPr>
          <p:cNvSpPr>
            <a:spLocks noGrp="1"/>
          </p:cNvSpPr>
          <p:nvPr>
            <p:ph type="body" sz="quarter" idx="10"/>
          </p:nvPr>
        </p:nvSpPr>
        <p:spPr/>
        <p:txBody>
          <a:bodyPr>
            <a:normAutofit lnSpcReduction="10000"/>
          </a:bodyPr>
          <a:lstStyle/>
          <a:p>
            <a:r>
              <a:rPr lang="en-US" dirty="0"/>
              <a:t>The Background Tab</a:t>
            </a:r>
          </a:p>
        </p:txBody>
      </p:sp>
      <p:pic>
        <p:nvPicPr>
          <p:cNvPr id="5" name="Content Placeholder 4" descr="Graphical user interface, application, table&#10;&#10;Description automatically generated">
            <a:extLst>
              <a:ext uri="{FF2B5EF4-FFF2-40B4-BE49-F238E27FC236}">
                <a16:creationId xmlns:a16="http://schemas.microsoft.com/office/drawing/2014/main" id="{3F344538-2455-456B-3C07-780F010143C6}"/>
              </a:ext>
            </a:extLst>
          </p:cNvPr>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b="4655"/>
          <a:stretch/>
        </p:blipFill>
        <p:spPr>
          <a:xfrm>
            <a:off x="841157" y="975407"/>
            <a:ext cx="10483104" cy="5622242"/>
          </a:xfrm>
        </p:spPr>
      </p:pic>
    </p:spTree>
    <p:extLst>
      <p:ext uri="{BB962C8B-B14F-4D97-AF65-F5344CB8AC3E}">
        <p14:creationId xmlns:p14="http://schemas.microsoft.com/office/powerpoint/2010/main" val="419920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88EED-1389-DC20-2F90-DCEE2F764372}"/>
              </a:ext>
            </a:extLst>
          </p:cNvPr>
          <p:cNvSpPr>
            <a:spLocks noGrp="1"/>
          </p:cNvSpPr>
          <p:nvPr>
            <p:ph type="body" sz="quarter" idx="10"/>
          </p:nvPr>
        </p:nvSpPr>
        <p:spPr/>
        <p:txBody>
          <a:bodyPr>
            <a:normAutofit lnSpcReduction="10000"/>
          </a:bodyPr>
          <a:lstStyle/>
          <a:p>
            <a:r>
              <a:rPr lang="en-US" dirty="0"/>
              <a:t>The General Settings Tab</a:t>
            </a:r>
          </a:p>
        </p:txBody>
      </p:sp>
      <p:pic>
        <p:nvPicPr>
          <p:cNvPr id="5" name="Content Placeholder 4" descr="Graphical user interface, application&#10;&#10;Description automatically generated">
            <a:extLst>
              <a:ext uri="{FF2B5EF4-FFF2-40B4-BE49-F238E27FC236}">
                <a16:creationId xmlns:a16="http://schemas.microsoft.com/office/drawing/2014/main" id="{21F8C857-C2BA-A32A-0F08-D4FDD77193D9}"/>
              </a:ext>
            </a:extLst>
          </p:cNvPr>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b="4396"/>
          <a:stretch/>
        </p:blipFill>
        <p:spPr>
          <a:xfrm>
            <a:off x="832155" y="936172"/>
            <a:ext cx="10527690" cy="5661477"/>
          </a:xfrm>
        </p:spPr>
      </p:pic>
    </p:spTree>
    <p:extLst>
      <p:ext uri="{BB962C8B-B14F-4D97-AF65-F5344CB8AC3E}">
        <p14:creationId xmlns:p14="http://schemas.microsoft.com/office/powerpoint/2010/main" val="403424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General Settings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0"/>
            <a:ext cx="8001000" cy="1463029"/>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general settings tab enables a user to view the temporal dimensions to the DICE model and explore the impact of bespoke depreciation rates.</a:t>
            </a: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A time period of 8 years is used in the baseline, between 2022 and 2030. </a:t>
            </a:r>
            <a:endParaRPr lang="en-GB"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A depreciation rate of 3% is set as the baseline value. </a:t>
            </a: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51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F704B7-D8FE-4947-BE4A-1D421FCAE46E}"/>
              </a:ext>
            </a:extLst>
          </p:cNvPr>
          <p:cNvSpPr>
            <a:spLocks noGrp="1"/>
          </p:cNvSpPr>
          <p:nvPr>
            <p:ph type="body" sz="quarter" idx="10"/>
          </p:nvPr>
        </p:nvSpPr>
        <p:spPr/>
        <p:txBody>
          <a:bodyPr>
            <a:normAutofit lnSpcReduction="10000"/>
          </a:bodyPr>
          <a:lstStyle/>
          <a:p>
            <a:r>
              <a:rPr lang="en-US" dirty="0"/>
              <a:t>The Countries Tab</a:t>
            </a:r>
          </a:p>
        </p:txBody>
      </p:sp>
      <p:pic>
        <p:nvPicPr>
          <p:cNvPr id="5" name="Picture 4" descr="Graphical user interface, application, Word&#10;&#10;Description automatically generated">
            <a:extLst>
              <a:ext uri="{FF2B5EF4-FFF2-40B4-BE49-F238E27FC236}">
                <a16:creationId xmlns:a16="http://schemas.microsoft.com/office/drawing/2014/main" id="{783629BC-A42C-6E8D-97DA-010ED81F9249}"/>
              </a:ext>
            </a:extLst>
          </p:cNvPr>
          <p:cNvPicPr>
            <a:picLocks noChangeAspect="1"/>
          </p:cNvPicPr>
          <p:nvPr/>
        </p:nvPicPr>
        <p:blipFill rotWithShape="1">
          <a:blip r:embed="rId2">
            <a:extLst>
              <a:ext uri="{28A0092B-C50C-407E-A947-70E740481C1C}">
                <a14:useLocalDpi xmlns:a14="http://schemas.microsoft.com/office/drawing/2010/main" val="0"/>
              </a:ext>
            </a:extLst>
          </a:blip>
          <a:srcRect b="4921"/>
          <a:stretch/>
        </p:blipFill>
        <p:spPr>
          <a:xfrm>
            <a:off x="798328" y="849516"/>
            <a:ext cx="10568762" cy="5652400"/>
          </a:xfrm>
          <a:prstGeom prst="rect">
            <a:avLst/>
          </a:prstGeom>
        </p:spPr>
      </p:pic>
    </p:spTree>
    <p:extLst>
      <p:ext uri="{BB962C8B-B14F-4D97-AF65-F5344CB8AC3E}">
        <p14:creationId xmlns:p14="http://schemas.microsoft.com/office/powerpoint/2010/main" val="349648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Countries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0"/>
            <a:ext cx="8001000" cy="264848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countries tab enables a user to select up to four countries for comparison at once.</a:t>
            </a:r>
            <a:endParaRPr lang="en-GB"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A user needs to click on the yellow cells which then produces a drop-down list of approximately 190 countries for selection. </a:t>
            </a:r>
            <a:endParaRPr lang="en-GB"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Once a country name has been selected, the International Standards Organization (ISO) three-digit country code should auto-fill (ISO3), which is how DICE indexes across multiple different datasets used in the model to control for differences in how country names are defined.</a:t>
            </a: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317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F704B7-D8FE-4947-BE4A-1D421FCAE46E}"/>
              </a:ext>
            </a:extLst>
          </p:cNvPr>
          <p:cNvSpPr>
            <a:spLocks noGrp="1"/>
          </p:cNvSpPr>
          <p:nvPr>
            <p:ph type="body" sz="quarter" idx="10"/>
          </p:nvPr>
        </p:nvSpPr>
        <p:spPr/>
        <p:txBody>
          <a:bodyPr>
            <a:normAutofit lnSpcReduction="10000"/>
          </a:bodyPr>
          <a:lstStyle/>
          <a:p>
            <a:r>
              <a:rPr lang="en-US" dirty="0"/>
              <a:t>The Demand Settings Tab</a:t>
            </a:r>
          </a:p>
        </p:txBody>
      </p:sp>
      <p:pic>
        <p:nvPicPr>
          <p:cNvPr id="4" name="Picture 3" descr="Graphical user interface, application, table&#10;&#10;Description automatically generated">
            <a:extLst>
              <a:ext uri="{FF2B5EF4-FFF2-40B4-BE49-F238E27FC236}">
                <a16:creationId xmlns:a16="http://schemas.microsoft.com/office/drawing/2014/main" id="{B9C1691E-335A-E980-AB86-92C37FB5B5DE}"/>
              </a:ext>
            </a:extLst>
          </p:cNvPr>
          <p:cNvPicPr>
            <a:picLocks noChangeAspect="1"/>
          </p:cNvPicPr>
          <p:nvPr/>
        </p:nvPicPr>
        <p:blipFill rotWithShape="1">
          <a:blip r:embed="rId2">
            <a:extLst>
              <a:ext uri="{28A0092B-C50C-407E-A947-70E740481C1C}">
                <a14:useLocalDpi xmlns:a14="http://schemas.microsoft.com/office/drawing/2010/main" val="0"/>
              </a:ext>
            </a:extLst>
          </a:blip>
          <a:srcRect b="4921"/>
          <a:stretch/>
        </p:blipFill>
        <p:spPr>
          <a:xfrm>
            <a:off x="879338" y="869283"/>
            <a:ext cx="10406742" cy="5565750"/>
          </a:xfrm>
          <a:prstGeom prst="rect">
            <a:avLst/>
          </a:prstGeom>
        </p:spPr>
      </p:pic>
    </p:spTree>
    <p:extLst>
      <p:ext uri="{BB962C8B-B14F-4D97-AF65-F5344CB8AC3E}">
        <p14:creationId xmlns:p14="http://schemas.microsoft.com/office/powerpoint/2010/main" val="2184125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016117" y="334245"/>
            <a:ext cx="10029845" cy="978486"/>
          </a:xfrm>
        </p:spPr>
        <p:txBody>
          <a:bodyPr/>
          <a:lstStyle/>
          <a:p>
            <a:pPr algn="ctr"/>
            <a:r>
              <a:rPr lang="en-US" altLang="en-US"/>
              <a:t>Motivation</a:t>
            </a:r>
            <a:endParaRPr lang="en-US"/>
          </a:p>
        </p:txBody>
      </p:sp>
      <p:sp>
        <p:nvSpPr>
          <p:cNvPr id="4" name="TextBox 3">
            <a:extLst>
              <a:ext uri="{FF2B5EF4-FFF2-40B4-BE49-F238E27FC236}">
                <a16:creationId xmlns:a16="http://schemas.microsoft.com/office/drawing/2014/main" id="{6E37D843-0D22-41F0-B22B-96F2B65508AB}"/>
              </a:ext>
            </a:extLst>
          </p:cNvPr>
          <p:cNvSpPr txBox="1"/>
          <p:nvPr/>
        </p:nvSpPr>
        <p:spPr>
          <a:xfrm>
            <a:off x="274445" y="1330478"/>
            <a:ext cx="5198867" cy="369332"/>
          </a:xfrm>
          <a:prstGeom prst="rect">
            <a:avLst/>
          </a:prstGeom>
          <a:noFill/>
        </p:spPr>
        <p:txBody>
          <a:bodyPr wrap="square" rtlCol="0">
            <a:spAutoFit/>
          </a:bodyPr>
          <a:lstStyle/>
          <a:p>
            <a:pPr algn="ctr"/>
            <a:r>
              <a:rPr lang="en-US" b="1"/>
              <a:t>SDG Costing</a:t>
            </a:r>
          </a:p>
        </p:txBody>
      </p:sp>
      <p:sp>
        <p:nvSpPr>
          <p:cNvPr id="17" name="TextBox 16">
            <a:extLst>
              <a:ext uri="{FF2B5EF4-FFF2-40B4-BE49-F238E27FC236}">
                <a16:creationId xmlns:a16="http://schemas.microsoft.com/office/drawing/2014/main" id="{5DFCC011-B514-47DE-8AC5-0B76F57F4738}"/>
              </a:ext>
            </a:extLst>
          </p:cNvPr>
          <p:cNvSpPr txBox="1"/>
          <p:nvPr/>
        </p:nvSpPr>
        <p:spPr>
          <a:xfrm>
            <a:off x="5870864" y="1432062"/>
            <a:ext cx="6182591" cy="1477328"/>
          </a:xfrm>
          <a:prstGeom prst="rect">
            <a:avLst/>
          </a:prstGeom>
          <a:noFill/>
        </p:spPr>
        <p:txBody>
          <a:bodyPr wrap="square" rtlCol="0">
            <a:spAutoFit/>
          </a:bodyPr>
          <a:lstStyle/>
          <a:p>
            <a:pPr algn="ctr"/>
            <a:r>
              <a:rPr lang="en-US" b="1"/>
              <a:t>Digital infrastructure</a:t>
            </a:r>
          </a:p>
          <a:p>
            <a:endParaRPr lang="en-US"/>
          </a:p>
          <a:p>
            <a:r>
              <a:rPr lang="en-US" b="1"/>
              <a:t>Definition</a:t>
            </a:r>
            <a:r>
              <a:rPr lang="en-US"/>
              <a:t>. Physical electronic and non-electronic assets operated in a coordinated way to provide digital content, applications, and services to users. </a:t>
            </a:r>
          </a:p>
        </p:txBody>
      </p:sp>
      <p:sp>
        <p:nvSpPr>
          <p:cNvPr id="5" name="Rounded Rectangle 61">
            <a:extLst>
              <a:ext uri="{FF2B5EF4-FFF2-40B4-BE49-F238E27FC236}">
                <a16:creationId xmlns:a16="http://schemas.microsoft.com/office/drawing/2014/main" id="{F428ACED-F2F0-4FB4-ADDB-33CD0830512E}"/>
              </a:ext>
            </a:extLst>
          </p:cNvPr>
          <p:cNvSpPr/>
          <p:nvPr/>
        </p:nvSpPr>
        <p:spPr>
          <a:xfrm>
            <a:off x="11460480" y="0"/>
            <a:ext cx="731520" cy="731520"/>
          </a:xfrm>
          <a:prstGeom prst="roundRect">
            <a:avLst/>
          </a:prstGeom>
          <a:solidFill>
            <a:srgbClr val="E691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01</a:t>
            </a:r>
          </a:p>
        </p:txBody>
      </p:sp>
      <p:pic>
        <p:nvPicPr>
          <p:cNvPr id="6" name="Picture 5">
            <a:extLst>
              <a:ext uri="{FF2B5EF4-FFF2-40B4-BE49-F238E27FC236}">
                <a16:creationId xmlns:a16="http://schemas.microsoft.com/office/drawing/2014/main" id="{6E54454A-1E68-4B95-A72D-0E3329B51791}"/>
              </a:ext>
            </a:extLst>
          </p:cNvPr>
          <p:cNvPicPr>
            <a:picLocks noChangeAspect="1"/>
          </p:cNvPicPr>
          <p:nvPr/>
        </p:nvPicPr>
        <p:blipFill>
          <a:blip r:embed="rId3"/>
          <a:stretch>
            <a:fillRect/>
          </a:stretch>
        </p:blipFill>
        <p:spPr>
          <a:xfrm>
            <a:off x="319484" y="1761344"/>
            <a:ext cx="859761" cy="859761"/>
          </a:xfrm>
          <a:prstGeom prst="rect">
            <a:avLst/>
          </a:prstGeom>
        </p:spPr>
      </p:pic>
      <p:pic>
        <p:nvPicPr>
          <p:cNvPr id="8" name="Picture 7">
            <a:extLst>
              <a:ext uri="{FF2B5EF4-FFF2-40B4-BE49-F238E27FC236}">
                <a16:creationId xmlns:a16="http://schemas.microsoft.com/office/drawing/2014/main" id="{20811284-01D4-473A-B55A-F5565568EFEC}"/>
              </a:ext>
            </a:extLst>
          </p:cNvPr>
          <p:cNvPicPr>
            <a:picLocks noChangeAspect="1"/>
          </p:cNvPicPr>
          <p:nvPr/>
        </p:nvPicPr>
        <p:blipFill>
          <a:blip r:embed="rId4"/>
          <a:stretch>
            <a:fillRect/>
          </a:stretch>
        </p:blipFill>
        <p:spPr>
          <a:xfrm>
            <a:off x="319484" y="2636819"/>
            <a:ext cx="859761" cy="847983"/>
          </a:xfrm>
          <a:prstGeom prst="rect">
            <a:avLst/>
          </a:prstGeom>
        </p:spPr>
      </p:pic>
      <p:pic>
        <p:nvPicPr>
          <p:cNvPr id="10" name="Picture 9">
            <a:extLst>
              <a:ext uri="{FF2B5EF4-FFF2-40B4-BE49-F238E27FC236}">
                <a16:creationId xmlns:a16="http://schemas.microsoft.com/office/drawing/2014/main" id="{2B58631C-9552-4A9E-8A35-750CB941D2B3}"/>
              </a:ext>
            </a:extLst>
          </p:cNvPr>
          <p:cNvPicPr>
            <a:picLocks noChangeAspect="1"/>
          </p:cNvPicPr>
          <p:nvPr/>
        </p:nvPicPr>
        <p:blipFill>
          <a:blip r:embed="rId5"/>
          <a:stretch>
            <a:fillRect/>
          </a:stretch>
        </p:blipFill>
        <p:spPr>
          <a:xfrm>
            <a:off x="319484" y="3500516"/>
            <a:ext cx="859760" cy="877924"/>
          </a:xfrm>
          <a:prstGeom prst="rect">
            <a:avLst/>
          </a:prstGeom>
        </p:spPr>
      </p:pic>
      <p:pic>
        <p:nvPicPr>
          <p:cNvPr id="12" name="Picture 11">
            <a:extLst>
              <a:ext uri="{FF2B5EF4-FFF2-40B4-BE49-F238E27FC236}">
                <a16:creationId xmlns:a16="http://schemas.microsoft.com/office/drawing/2014/main" id="{DE072760-C455-49E3-B9E3-23C48E65C6A3}"/>
              </a:ext>
            </a:extLst>
          </p:cNvPr>
          <p:cNvPicPr>
            <a:picLocks noChangeAspect="1"/>
          </p:cNvPicPr>
          <p:nvPr/>
        </p:nvPicPr>
        <p:blipFill>
          <a:blip r:embed="rId6"/>
          <a:stretch>
            <a:fillRect/>
          </a:stretch>
        </p:blipFill>
        <p:spPr>
          <a:xfrm>
            <a:off x="329769" y="4378440"/>
            <a:ext cx="849475" cy="867050"/>
          </a:xfrm>
          <a:prstGeom prst="rect">
            <a:avLst/>
          </a:prstGeom>
        </p:spPr>
      </p:pic>
      <p:pic>
        <p:nvPicPr>
          <p:cNvPr id="14" name="Picture 13">
            <a:extLst>
              <a:ext uri="{FF2B5EF4-FFF2-40B4-BE49-F238E27FC236}">
                <a16:creationId xmlns:a16="http://schemas.microsoft.com/office/drawing/2014/main" id="{E15363EF-0F71-4B77-902F-204B6B91416F}"/>
              </a:ext>
            </a:extLst>
          </p:cNvPr>
          <p:cNvPicPr>
            <a:picLocks noChangeAspect="1"/>
          </p:cNvPicPr>
          <p:nvPr/>
        </p:nvPicPr>
        <p:blipFill>
          <a:blip r:embed="rId7"/>
          <a:stretch>
            <a:fillRect/>
          </a:stretch>
        </p:blipFill>
        <p:spPr>
          <a:xfrm>
            <a:off x="329769" y="5256363"/>
            <a:ext cx="853790" cy="847983"/>
          </a:xfrm>
          <a:prstGeom prst="rect">
            <a:avLst/>
          </a:prstGeom>
        </p:spPr>
      </p:pic>
      <p:sp>
        <p:nvSpPr>
          <p:cNvPr id="15" name="TextBox 14">
            <a:extLst>
              <a:ext uri="{FF2B5EF4-FFF2-40B4-BE49-F238E27FC236}">
                <a16:creationId xmlns:a16="http://schemas.microsoft.com/office/drawing/2014/main" id="{FD209530-EA15-492D-9D4C-380715BF204D}"/>
              </a:ext>
            </a:extLst>
          </p:cNvPr>
          <p:cNvSpPr txBox="1"/>
          <p:nvPr/>
        </p:nvSpPr>
        <p:spPr>
          <a:xfrm>
            <a:off x="1179240" y="5752821"/>
            <a:ext cx="4614419" cy="792525"/>
          </a:xfrm>
          <a:prstGeom prst="rect">
            <a:avLst/>
          </a:prstGeom>
          <a:noFill/>
        </p:spPr>
        <p:txBody>
          <a:bodyPr wrap="square" rtlCol="0">
            <a:spAutoFit/>
          </a:bodyPr>
          <a:lstStyle/>
          <a:p>
            <a:r>
              <a:rPr lang="en-US" sz="1400" b="1">
                <a:solidFill>
                  <a:srgbClr val="333333"/>
                </a:solidFill>
                <a:latin typeface="Oswald-Bold"/>
              </a:rPr>
              <a:t>Target 9.C</a:t>
            </a:r>
          </a:p>
          <a:p>
            <a:r>
              <a:rPr lang="en-US" sz="1000"/>
              <a:t>Significantly increase access to information and communications technology and strive to provide universal and affordable access to the Internet in least developed countries by 2020</a:t>
            </a:r>
            <a:endParaRPr lang="en-US" sz="1100"/>
          </a:p>
        </p:txBody>
      </p:sp>
      <p:sp>
        <p:nvSpPr>
          <p:cNvPr id="13" name="TextBox 12">
            <a:extLst>
              <a:ext uri="{FF2B5EF4-FFF2-40B4-BE49-F238E27FC236}">
                <a16:creationId xmlns:a16="http://schemas.microsoft.com/office/drawing/2014/main" id="{3DB2458D-E3EB-4734-B86A-ABBD6F8555DA}"/>
              </a:ext>
            </a:extLst>
          </p:cNvPr>
          <p:cNvSpPr txBox="1"/>
          <p:nvPr/>
        </p:nvSpPr>
        <p:spPr>
          <a:xfrm>
            <a:off x="1179242" y="1693600"/>
            <a:ext cx="4614419" cy="477054"/>
          </a:xfrm>
          <a:prstGeom prst="rect">
            <a:avLst/>
          </a:prstGeom>
          <a:noFill/>
        </p:spPr>
        <p:txBody>
          <a:bodyPr wrap="square" rtlCol="0">
            <a:spAutoFit/>
          </a:bodyPr>
          <a:lstStyle/>
          <a:p>
            <a:r>
              <a:rPr lang="en-US" sz="1400" b="1">
                <a:solidFill>
                  <a:schemeClr val="bg1">
                    <a:lumMod val="50000"/>
                  </a:schemeClr>
                </a:solidFill>
                <a:latin typeface="Oswald-Bold"/>
              </a:rPr>
              <a:t>Goal 3. </a:t>
            </a:r>
          </a:p>
          <a:p>
            <a:r>
              <a:rPr lang="en-US" sz="1000">
                <a:solidFill>
                  <a:schemeClr val="bg1">
                    <a:lumMod val="50000"/>
                  </a:schemeClr>
                </a:solidFill>
              </a:rPr>
              <a:t>Ensure healthy lives and promote well-being for all at all ages</a:t>
            </a:r>
          </a:p>
        </p:txBody>
      </p:sp>
      <p:sp>
        <p:nvSpPr>
          <p:cNvPr id="18" name="TextBox 17">
            <a:extLst>
              <a:ext uri="{FF2B5EF4-FFF2-40B4-BE49-F238E27FC236}">
                <a16:creationId xmlns:a16="http://schemas.microsoft.com/office/drawing/2014/main" id="{4A042702-36E3-4D73-A06E-9FCD6DEDBA53}"/>
              </a:ext>
            </a:extLst>
          </p:cNvPr>
          <p:cNvSpPr txBox="1"/>
          <p:nvPr/>
        </p:nvSpPr>
        <p:spPr>
          <a:xfrm>
            <a:off x="1179241" y="2558393"/>
            <a:ext cx="4614419" cy="615553"/>
          </a:xfrm>
          <a:prstGeom prst="rect">
            <a:avLst/>
          </a:prstGeom>
          <a:noFill/>
        </p:spPr>
        <p:txBody>
          <a:bodyPr wrap="square" rtlCol="0">
            <a:spAutoFit/>
          </a:bodyPr>
          <a:lstStyle/>
          <a:p>
            <a:r>
              <a:rPr lang="en-US" sz="1400" b="1">
                <a:solidFill>
                  <a:schemeClr val="bg1">
                    <a:lumMod val="50000"/>
                  </a:schemeClr>
                </a:solidFill>
                <a:latin typeface="Oswald-Bold"/>
              </a:rPr>
              <a:t>Goal 4. </a:t>
            </a:r>
          </a:p>
          <a:p>
            <a:r>
              <a:rPr lang="en-US" sz="1000">
                <a:solidFill>
                  <a:schemeClr val="bg1">
                    <a:lumMod val="50000"/>
                  </a:schemeClr>
                </a:solidFill>
              </a:rPr>
              <a:t>Ensure inclusive and equitable quality education and promote lifelong learning opportunities for all</a:t>
            </a:r>
          </a:p>
        </p:txBody>
      </p:sp>
      <p:sp>
        <p:nvSpPr>
          <p:cNvPr id="19" name="TextBox 18">
            <a:extLst>
              <a:ext uri="{FF2B5EF4-FFF2-40B4-BE49-F238E27FC236}">
                <a16:creationId xmlns:a16="http://schemas.microsoft.com/office/drawing/2014/main" id="{B0227591-BC0C-41FC-AEA5-8EA20444F4C3}"/>
              </a:ext>
            </a:extLst>
          </p:cNvPr>
          <p:cNvSpPr txBox="1"/>
          <p:nvPr/>
        </p:nvSpPr>
        <p:spPr>
          <a:xfrm>
            <a:off x="1179241" y="3409444"/>
            <a:ext cx="4614419" cy="461665"/>
          </a:xfrm>
          <a:prstGeom prst="rect">
            <a:avLst/>
          </a:prstGeom>
          <a:noFill/>
        </p:spPr>
        <p:txBody>
          <a:bodyPr wrap="square" rtlCol="0">
            <a:spAutoFit/>
          </a:bodyPr>
          <a:lstStyle/>
          <a:p>
            <a:r>
              <a:rPr lang="en-US" sz="1400" b="1">
                <a:solidFill>
                  <a:schemeClr val="bg1">
                    <a:lumMod val="50000"/>
                  </a:schemeClr>
                </a:solidFill>
                <a:latin typeface="Oswald-Bold"/>
              </a:rPr>
              <a:t>Goal 6. </a:t>
            </a:r>
          </a:p>
          <a:p>
            <a:r>
              <a:rPr lang="en-US" sz="1000">
                <a:solidFill>
                  <a:schemeClr val="bg1">
                    <a:lumMod val="50000"/>
                  </a:schemeClr>
                </a:solidFill>
              </a:rPr>
              <a:t>Ensure availability and sustainable management of water and sanitation for all</a:t>
            </a:r>
          </a:p>
        </p:txBody>
      </p:sp>
      <p:sp>
        <p:nvSpPr>
          <p:cNvPr id="20" name="TextBox 19">
            <a:extLst>
              <a:ext uri="{FF2B5EF4-FFF2-40B4-BE49-F238E27FC236}">
                <a16:creationId xmlns:a16="http://schemas.microsoft.com/office/drawing/2014/main" id="{B2732944-5A12-488F-A631-16D8C7751AF7}"/>
              </a:ext>
            </a:extLst>
          </p:cNvPr>
          <p:cNvSpPr txBox="1"/>
          <p:nvPr/>
        </p:nvSpPr>
        <p:spPr>
          <a:xfrm>
            <a:off x="1179241" y="4327467"/>
            <a:ext cx="4614419" cy="461665"/>
          </a:xfrm>
          <a:prstGeom prst="rect">
            <a:avLst/>
          </a:prstGeom>
          <a:noFill/>
        </p:spPr>
        <p:txBody>
          <a:bodyPr wrap="square" rtlCol="0">
            <a:spAutoFit/>
          </a:bodyPr>
          <a:lstStyle/>
          <a:p>
            <a:r>
              <a:rPr lang="en-US" sz="1400" b="1">
                <a:solidFill>
                  <a:schemeClr val="bg1">
                    <a:lumMod val="50000"/>
                  </a:schemeClr>
                </a:solidFill>
                <a:latin typeface="Oswald-Bold"/>
              </a:rPr>
              <a:t>Goal 7. </a:t>
            </a:r>
          </a:p>
          <a:p>
            <a:r>
              <a:rPr lang="en-US" sz="1000">
                <a:solidFill>
                  <a:schemeClr val="bg1">
                    <a:lumMod val="50000"/>
                  </a:schemeClr>
                </a:solidFill>
              </a:rPr>
              <a:t>Ensure access to affordable, reliable, sustainable and modern energy for all</a:t>
            </a:r>
          </a:p>
        </p:txBody>
      </p:sp>
      <p:sp>
        <p:nvSpPr>
          <p:cNvPr id="16" name="TextBox 15">
            <a:extLst>
              <a:ext uri="{FF2B5EF4-FFF2-40B4-BE49-F238E27FC236}">
                <a16:creationId xmlns:a16="http://schemas.microsoft.com/office/drawing/2014/main" id="{CAB69A8F-75E1-45C4-9707-633A997E1FCE}"/>
              </a:ext>
            </a:extLst>
          </p:cNvPr>
          <p:cNvSpPr txBox="1"/>
          <p:nvPr/>
        </p:nvSpPr>
        <p:spPr>
          <a:xfrm>
            <a:off x="1183559" y="5094538"/>
            <a:ext cx="4614419" cy="769441"/>
          </a:xfrm>
          <a:prstGeom prst="rect">
            <a:avLst/>
          </a:prstGeom>
          <a:noFill/>
        </p:spPr>
        <p:txBody>
          <a:bodyPr wrap="square" rtlCol="0">
            <a:spAutoFit/>
          </a:bodyPr>
          <a:lstStyle/>
          <a:p>
            <a:r>
              <a:rPr lang="en-US" sz="1400" b="1">
                <a:solidFill>
                  <a:schemeClr val="bg1">
                    <a:lumMod val="50000"/>
                  </a:schemeClr>
                </a:solidFill>
                <a:latin typeface="Oswald-Bold"/>
              </a:rPr>
              <a:t>Target 9.1. </a:t>
            </a:r>
          </a:p>
          <a:p>
            <a:r>
              <a:rPr lang="en-US" sz="1000">
                <a:solidFill>
                  <a:schemeClr val="bg1">
                    <a:lumMod val="50000"/>
                  </a:schemeClr>
                </a:solidFill>
              </a:rPr>
              <a:t>Develop quality, reliable, sustainable and resilient infrastructure, including regional and transborder infrastructure, to support economic development and human well-being, with a focus on affordable and equitable access for all</a:t>
            </a:r>
          </a:p>
        </p:txBody>
      </p:sp>
      <p:grpSp>
        <p:nvGrpSpPr>
          <p:cNvPr id="21" name="Group 20">
            <a:extLst>
              <a:ext uri="{FF2B5EF4-FFF2-40B4-BE49-F238E27FC236}">
                <a16:creationId xmlns:a16="http://schemas.microsoft.com/office/drawing/2014/main" id="{90E8713D-EDF8-48CB-8653-E33B2AAF2840}"/>
              </a:ext>
            </a:extLst>
          </p:cNvPr>
          <p:cNvGrpSpPr/>
          <p:nvPr/>
        </p:nvGrpSpPr>
        <p:grpSpPr>
          <a:xfrm>
            <a:off x="5713207" y="3173946"/>
            <a:ext cx="6340258" cy="3100727"/>
            <a:chOff x="-7875" y="2346966"/>
            <a:chExt cx="7400454" cy="3290082"/>
          </a:xfrm>
        </p:grpSpPr>
        <p:sp>
          <p:nvSpPr>
            <p:cNvPr id="22" name="TextBox 21">
              <a:extLst>
                <a:ext uri="{FF2B5EF4-FFF2-40B4-BE49-F238E27FC236}">
                  <a16:creationId xmlns:a16="http://schemas.microsoft.com/office/drawing/2014/main" id="{04F51253-5700-4EBF-BCBC-51C3F7134741}"/>
                </a:ext>
              </a:extLst>
            </p:cNvPr>
            <p:cNvSpPr txBox="1"/>
            <p:nvPr/>
          </p:nvSpPr>
          <p:spPr>
            <a:xfrm>
              <a:off x="2129747" y="2358673"/>
              <a:ext cx="1055200" cy="369332"/>
            </a:xfrm>
            <a:prstGeom prst="rect">
              <a:avLst/>
            </a:prstGeom>
            <a:noFill/>
          </p:spPr>
          <p:txBody>
            <a:bodyPr wrap="square" rtlCol="0">
              <a:spAutoFit/>
            </a:bodyPr>
            <a:lstStyle/>
            <a:p>
              <a:pPr algn="ctr"/>
              <a:r>
                <a:rPr lang="en-US" sz="900"/>
                <a:t>Regional points of presence</a:t>
              </a:r>
            </a:p>
          </p:txBody>
        </p:sp>
        <p:sp>
          <p:nvSpPr>
            <p:cNvPr id="23" name="TextBox 22">
              <a:extLst>
                <a:ext uri="{FF2B5EF4-FFF2-40B4-BE49-F238E27FC236}">
                  <a16:creationId xmlns:a16="http://schemas.microsoft.com/office/drawing/2014/main" id="{E8EE5812-36CF-4784-8ED2-701C67B05DE0}"/>
                </a:ext>
              </a:extLst>
            </p:cNvPr>
            <p:cNvSpPr txBox="1"/>
            <p:nvPr/>
          </p:nvSpPr>
          <p:spPr>
            <a:xfrm>
              <a:off x="4179129" y="2346966"/>
              <a:ext cx="942530" cy="369332"/>
            </a:xfrm>
            <a:prstGeom prst="rect">
              <a:avLst/>
            </a:prstGeom>
            <a:noFill/>
          </p:spPr>
          <p:txBody>
            <a:bodyPr wrap="square" rtlCol="0">
              <a:spAutoFit/>
            </a:bodyPr>
            <a:lstStyle/>
            <a:p>
              <a:pPr algn="ctr"/>
              <a:r>
                <a:rPr lang="en-US" sz="900"/>
                <a:t>Base station tower</a:t>
              </a:r>
            </a:p>
          </p:txBody>
        </p:sp>
        <p:grpSp>
          <p:nvGrpSpPr>
            <p:cNvPr id="24" name="Group 23">
              <a:extLst>
                <a:ext uri="{FF2B5EF4-FFF2-40B4-BE49-F238E27FC236}">
                  <a16:creationId xmlns:a16="http://schemas.microsoft.com/office/drawing/2014/main" id="{2BD24299-6BC0-4199-A47A-0B401A83B9F6}"/>
                </a:ext>
              </a:extLst>
            </p:cNvPr>
            <p:cNvGrpSpPr/>
            <p:nvPr/>
          </p:nvGrpSpPr>
          <p:grpSpPr>
            <a:xfrm>
              <a:off x="-7875" y="2428514"/>
              <a:ext cx="7400454" cy="3208534"/>
              <a:chOff x="272810" y="1503888"/>
              <a:chExt cx="9724763" cy="3917137"/>
            </a:xfrm>
          </p:grpSpPr>
          <p:sp>
            <p:nvSpPr>
              <p:cNvPr id="26" name="Diamond 25">
                <a:extLst>
                  <a:ext uri="{FF2B5EF4-FFF2-40B4-BE49-F238E27FC236}">
                    <a16:creationId xmlns:a16="http://schemas.microsoft.com/office/drawing/2014/main" id="{3CAB1049-658A-4ED6-9B36-44402A22CF84}"/>
                  </a:ext>
                </a:extLst>
              </p:cNvPr>
              <p:cNvSpPr/>
              <p:nvPr/>
            </p:nvSpPr>
            <p:spPr>
              <a:xfrm>
                <a:off x="1516185" y="3268785"/>
                <a:ext cx="281353" cy="310661"/>
              </a:xfrm>
              <a:prstGeom prst="diamon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7A7D944-F5BF-4071-B787-8A219287DEBC}"/>
                  </a:ext>
                </a:extLst>
              </p:cNvPr>
              <p:cNvCxnSpPr>
                <a:cxnSpLocks/>
              </p:cNvCxnSpPr>
              <p:nvPr/>
            </p:nvCxnSpPr>
            <p:spPr>
              <a:xfrm flipV="1">
                <a:off x="1062893" y="3420208"/>
                <a:ext cx="508000" cy="4884"/>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418CF6B0-D453-43AF-B7D8-6EFB1AAB08F3}"/>
                  </a:ext>
                </a:extLst>
              </p:cNvPr>
              <p:cNvCxnSpPr>
                <a:cxnSpLocks/>
              </p:cNvCxnSpPr>
              <p:nvPr/>
            </p:nvCxnSpPr>
            <p:spPr>
              <a:xfrm>
                <a:off x="1742830" y="3421185"/>
                <a:ext cx="281355" cy="0"/>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FA6DD000-8515-493B-9E43-0CD0276F8DBC}"/>
                  </a:ext>
                </a:extLst>
              </p:cNvPr>
              <p:cNvCxnSpPr>
                <a:cxnSpLocks/>
                <a:endCxn id="31" idx="1"/>
              </p:cNvCxnSpPr>
              <p:nvPr/>
            </p:nvCxnSpPr>
            <p:spPr>
              <a:xfrm flipV="1">
                <a:off x="2024185" y="2214486"/>
                <a:ext cx="1517333" cy="1205724"/>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83BA9A29-44C1-43D9-AF79-3CC59AE9C6C1}"/>
                  </a:ext>
                </a:extLst>
              </p:cNvPr>
              <p:cNvCxnSpPr>
                <a:cxnSpLocks/>
                <a:endCxn id="34" idx="1"/>
              </p:cNvCxnSpPr>
              <p:nvPr/>
            </p:nvCxnSpPr>
            <p:spPr>
              <a:xfrm>
                <a:off x="2024185" y="3429001"/>
                <a:ext cx="1517333" cy="20538"/>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pic>
            <p:nvPicPr>
              <p:cNvPr id="31" name="Graphic 30" descr="Internet Of Things with solid fill">
                <a:extLst>
                  <a:ext uri="{FF2B5EF4-FFF2-40B4-BE49-F238E27FC236}">
                    <a16:creationId xmlns:a16="http://schemas.microsoft.com/office/drawing/2014/main" id="{EBC1E1E7-0B5E-481A-A0DF-91ED3935463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1518" y="1985886"/>
                <a:ext cx="457200" cy="457200"/>
              </a:xfrm>
              <a:prstGeom prst="rect">
                <a:avLst/>
              </a:prstGeom>
            </p:spPr>
          </p:pic>
          <p:cxnSp>
            <p:nvCxnSpPr>
              <p:cNvPr id="32" name="Straight Connector 31">
                <a:extLst>
                  <a:ext uri="{FF2B5EF4-FFF2-40B4-BE49-F238E27FC236}">
                    <a16:creationId xmlns:a16="http://schemas.microsoft.com/office/drawing/2014/main" id="{FA1D6723-4B48-4397-99FA-407708A336FC}"/>
                  </a:ext>
                </a:extLst>
              </p:cNvPr>
              <p:cNvCxnSpPr>
                <a:cxnSpLocks/>
                <a:endCxn id="33" idx="1"/>
              </p:cNvCxnSpPr>
              <p:nvPr/>
            </p:nvCxnSpPr>
            <p:spPr>
              <a:xfrm>
                <a:off x="2032001" y="3449539"/>
                <a:ext cx="1509517" cy="1301039"/>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pic>
            <p:nvPicPr>
              <p:cNvPr id="33" name="Graphic 32" descr="Internet Of Things with solid fill">
                <a:extLst>
                  <a:ext uri="{FF2B5EF4-FFF2-40B4-BE49-F238E27FC236}">
                    <a16:creationId xmlns:a16="http://schemas.microsoft.com/office/drawing/2014/main" id="{7778F451-02F5-44DC-B2F3-6C946E35C6C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1518" y="4521978"/>
                <a:ext cx="457200" cy="457200"/>
              </a:xfrm>
              <a:prstGeom prst="rect">
                <a:avLst/>
              </a:prstGeom>
            </p:spPr>
          </p:pic>
          <p:pic>
            <p:nvPicPr>
              <p:cNvPr id="34" name="Graphic 33" descr="Internet Of Things with solid fill">
                <a:extLst>
                  <a:ext uri="{FF2B5EF4-FFF2-40B4-BE49-F238E27FC236}">
                    <a16:creationId xmlns:a16="http://schemas.microsoft.com/office/drawing/2014/main" id="{26C48891-15BD-4B18-8480-0AB2D7FAE2B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1518" y="3220939"/>
                <a:ext cx="457200" cy="457200"/>
              </a:xfrm>
              <a:prstGeom prst="rect">
                <a:avLst/>
              </a:prstGeom>
            </p:spPr>
          </p:pic>
          <p:cxnSp>
            <p:nvCxnSpPr>
              <p:cNvPr id="35" name="Straight Connector 34">
                <a:extLst>
                  <a:ext uri="{FF2B5EF4-FFF2-40B4-BE49-F238E27FC236}">
                    <a16:creationId xmlns:a16="http://schemas.microsoft.com/office/drawing/2014/main" id="{520F80CD-B03E-4D27-B0E6-3D65DF361A17}"/>
                  </a:ext>
                </a:extLst>
              </p:cNvPr>
              <p:cNvCxnSpPr>
                <a:cxnSpLocks/>
              </p:cNvCxnSpPr>
              <p:nvPr/>
            </p:nvCxnSpPr>
            <p:spPr>
              <a:xfrm>
                <a:off x="4109282" y="2214486"/>
                <a:ext cx="1986718" cy="0"/>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24CC570F-8D3C-4E63-9DBE-621EBB345D4D}"/>
                  </a:ext>
                </a:extLst>
              </p:cNvPr>
              <p:cNvCxnSpPr>
                <a:cxnSpLocks/>
                <a:stCxn id="34" idx="3"/>
              </p:cNvCxnSpPr>
              <p:nvPr/>
            </p:nvCxnSpPr>
            <p:spPr>
              <a:xfrm>
                <a:off x="3998718" y="3449539"/>
                <a:ext cx="562500" cy="0"/>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cxnSp>
            <p:nvCxnSpPr>
              <p:cNvPr id="37" name="Straight Connector 36">
                <a:extLst>
                  <a:ext uri="{FF2B5EF4-FFF2-40B4-BE49-F238E27FC236}">
                    <a16:creationId xmlns:a16="http://schemas.microsoft.com/office/drawing/2014/main" id="{68A8F71F-278D-4F3F-B898-4654C91E6ACC}"/>
                  </a:ext>
                </a:extLst>
              </p:cNvPr>
              <p:cNvCxnSpPr>
                <a:cxnSpLocks/>
                <a:stCxn id="33" idx="3"/>
                <a:endCxn id="51" idx="1"/>
              </p:cNvCxnSpPr>
              <p:nvPr/>
            </p:nvCxnSpPr>
            <p:spPr>
              <a:xfrm>
                <a:off x="3998718" y="4750578"/>
                <a:ext cx="2221274" cy="0"/>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pic>
            <p:nvPicPr>
              <p:cNvPr id="38" name="Graphic 37" descr="Cell Tower with solid fill">
                <a:extLst>
                  <a:ext uri="{FF2B5EF4-FFF2-40B4-BE49-F238E27FC236}">
                    <a16:creationId xmlns:a16="http://schemas.microsoft.com/office/drawing/2014/main" id="{480EBA71-746D-4DA6-98D7-3253E4517E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8421" y="1875244"/>
                <a:ext cx="580343" cy="580343"/>
              </a:xfrm>
              <a:prstGeom prst="rect">
                <a:avLst/>
              </a:prstGeom>
            </p:spPr>
          </p:pic>
          <p:pic>
            <p:nvPicPr>
              <p:cNvPr id="39" name="Graphic 38" descr="Smart Phone with solid fill">
                <a:extLst>
                  <a:ext uri="{FF2B5EF4-FFF2-40B4-BE49-F238E27FC236}">
                    <a16:creationId xmlns:a16="http://schemas.microsoft.com/office/drawing/2014/main" id="{0CA22803-55A6-4043-AD09-84797ADB4DC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1632" y="1930841"/>
                <a:ext cx="457199" cy="457200"/>
              </a:xfrm>
              <a:prstGeom prst="rect">
                <a:avLst/>
              </a:prstGeom>
            </p:spPr>
          </p:pic>
          <p:pic>
            <p:nvPicPr>
              <p:cNvPr id="40" name="Graphic 39" descr="House outline">
                <a:extLst>
                  <a:ext uri="{FF2B5EF4-FFF2-40B4-BE49-F238E27FC236}">
                    <a16:creationId xmlns:a16="http://schemas.microsoft.com/office/drawing/2014/main" id="{40367F8F-B60C-4F80-BFFE-828A4460DF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19086" y="1503888"/>
                <a:ext cx="978487" cy="978486"/>
              </a:xfrm>
              <a:prstGeom prst="rect">
                <a:avLst/>
              </a:prstGeom>
            </p:spPr>
          </p:pic>
          <p:cxnSp>
            <p:nvCxnSpPr>
              <p:cNvPr id="41" name="Straight Connector 40">
                <a:extLst>
                  <a:ext uri="{FF2B5EF4-FFF2-40B4-BE49-F238E27FC236}">
                    <a16:creationId xmlns:a16="http://schemas.microsoft.com/office/drawing/2014/main" id="{FA62020C-8443-48FA-98CD-0E3A71066E4F}"/>
                  </a:ext>
                </a:extLst>
              </p:cNvPr>
              <p:cNvCxnSpPr>
                <a:cxnSpLocks/>
              </p:cNvCxnSpPr>
              <p:nvPr/>
            </p:nvCxnSpPr>
            <p:spPr>
              <a:xfrm>
                <a:off x="6565071" y="2214486"/>
                <a:ext cx="2283292" cy="0"/>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42" name="Graphic 41" descr="Satellite outline">
                <a:extLst>
                  <a:ext uri="{FF2B5EF4-FFF2-40B4-BE49-F238E27FC236}">
                    <a16:creationId xmlns:a16="http://schemas.microsoft.com/office/drawing/2014/main" id="{9933BBD1-0BFE-4B7C-A4DD-63F40B8DB72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9479" y="2758874"/>
                <a:ext cx="622472" cy="622472"/>
              </a:xfrm>
              <a:prstGeom prst="rect">
                <a:avLst/>
              </a:prstGeom>
            </p:spPr>
          </p:pic>
          <p:pic>
            <p:nvPicPr>
              <p:cNvPr id="43" name="Graphic 42" descr="Satellite dish with solid fill">
                <a:extLst>
                  <a:ext uri="{FF2B5EF4-FFF2-40B4-BE49-F238E27FC236}">
                    <a16:creationId xmlns:a16="http://schemas.microsoft.com/office/drawing/2014/main" id="{3C55B4B6-272D-4C18-8B9D-71613A824AB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70074" y="3175074"/>
                <a:ext cx="519621" cy="519621"/>
              </a:xfrm>
              <a:prstGeom prst="rect">
                <a:avLst/>
              </a:prstGeom>
            </p:spPr>
          </p:pic>
          <p:cxnSp>
            <p:nvCxnSpPr>
              <p:cNvPr id="44" name="Straight Connector 43">
                <a:extLst>
                  <a:ext uri="{FF2B5EF4-FFF2-40B4-BE49-F238E27FC236}">
                    <a16:creationId xmlns:a16="http://schemas.microsoft.com/office/drawing/2014/main" id="{9CE92313-A460-4CD5-A5AD-1FB26B68B4AD}"/>
                  </a:ext>
                </a:extLst>
              </p:cNvPr>
              <p:cNvCxnSpPr>
                <a:cxnSpLocks/>
              </p:cNvCxnSpPr>
              <p:nvPr/>
            </p:nvCxnSpPr>
            <p:spPr>
              <a:xfrm>
                <a:off x="4819502" y="3220939"/>
                <a:ext cx="579977" cy="47846"/>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D3311C0B-161F-4998-8BD1-60AF3D89A42F}"/>
                  </a:ext>
                </a:extLst>
              </p:cNvPr>
              <p:cNvCxnSpPr>
                <a:cxnSpLocks/>
              </p:cNvCxnSpPr>
              <p:nvPr/>
            </p:nvCxnSpPr>
            <p:spPr>
              <a:xfrm flipV="1">
                <a:off x="5867560" y="2309541"/>
                <a:ext cx="581032" cy="587374"/>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46" name="Graphic 45" descr="Satellite dish with solid fill">
                <a:extLst>
                  <a:ext uri="{FF2B5EF4-FFF2-40B4-BE49-F238E27FC236}">
                    <a16:creationId xmlns:a16="http://schemas.microsoft.com/office/drawing/2014/main" id="{59536C6E-D22E-4DF6-8FA1-B4DF9CA7D3C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49386" y="3102612"/>
                <a:ext cx="519621" cy="519621"/>
              </a:xfrm>
              <a:prstGeom prst="rect">
                <a:avLst/>
              </a:prstGeom>
            </p:spPr>
          </p:pic>
          <p:cxnSp>
            <p:nvCxnSpPr>
              <p:cNvPr id="47" name="Straight Connector 46">
                <a:extLst>
                  <a:ext uri="{FF2B5EF4-FFF2-40B4-BE49-F238E27FC236}">
                    <a16:creationId xmlns:a16="http://schemas.microsoft.com/office/drawing/2014/main" id="{5DBF3C9E-6DB5-4717-93F0-1FF2CC62A37D}"/>
                  </a:ext>
                </a:extLst>
              </p:cNvPr>
              <p:cNvCxnSpPr>
                <a:cxnSpLocks/>
              </p:cNvCxnSpPr>
              <p:nvPr/>
            </p:nvCxnSpPr>
            <p:spPr>
              <a:xfrm>
                <a:off x="6021951" y="3200202"/>
                <a:ext cx="813553" cy="170805"/>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AC4FF492-D8D1-4F32-B298-D5B9BBB0D5DA}"/>
                  </a:ext>
                </a:extLst>
              </p:cNvPr>
              <p:cNvCxnSpPr>
                <a:cxnSpLocks/>
                <a:stCxn id="46" idx="3"/>
              </p:cNvCxnSpPr>
              <p:nvPr/>
            </p:nvCxnSpPr>
            <p:spPr>
              <a:xfrm>
                <a:off x="7269007" y="3362424"/>
                <a:ext cx="1579355" cy="21094"/>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pic>
            <p:nvPicPr>
              <p:cNvPr id="49" name="Graphic 48" descr="Smart Phone with solid fill">
                <a:extLst>
                  <a:ext uri="{FF2B5EF4-FFF2-40B4-BE49-F238E27FC236}">
                    <a16:creationId xmlns:a16="http://schemas.microsoft.com/office/drawing/2014/main" id="{5B379188-C1FC-4962-A7DF-CA8E33B742B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25122" y="3102612"/>
                <a:ext cx="457199" cy="457200"/>
              </a:xfrm>
              <a:prstGeom prst="rect">
                <a:avLst/>
              </a:prstGeom>
            </p:spPr>
          </p:pic>
          <p:pic>
            <p:nvPicPr>
              <p:cNvPr id="50" name="Graphic 49" descr="House outline">
                <a:extLst>
                  <a:ext uri="{FF2B5EF4-FFF2-40B4-BE49-F238E27FC236}">
                    <a16:creationId xmlns:a16="http://schemas.microsoft.com/office/drawing/2014/main" id="{506C6595-17D1-4909-9990-81441E0767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19086" y="2687132"/>
                <a:ext cx="978487" cy="978486"/>
              </a:xfrm>
              <a:prstGeom prst="rect">
                <a:avLst/>
              </a:prstGeom>
            </p:spPr>
          </p:pic>
          <p:pic>
            <p:nvPicPr>
              <p:cNvPr id="51" name="Graphic 50" descr="Internet Of Things with solid fill">
                <a:extLst>
                  <a:ext uri="{FF2B5EF4-FFF2-40B4-BE49-F238E27FC236}">
                    <a16:creationId xmlns:a16="http://schemas.microsoft.com/office/drawing/2014/main" id="{EC07C301-9C71-4357-90C4-3FB41D3CDAE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19992" y="4521978"/>
                <a:ext cx="457200" cy="457200"/>
              </a:xfrm>
              <a:prstGeom prst="rect">
                <a:avLst/>
              </a:prstGeom>
            </p:spPr>
          </p:pic>
          <p:cxnSp>
            <p:nvCxnSpPr>
              <p:cNvPr id="52" name="Straight Connector 51">
                <a:extLst>
                  <a:ext uri="{FF2B5EF4-FFF2-40B4-BE49-F238E27FC236}">
                    <a16:creationId xmlns:a16="http://schemas.microsoft.com/office/drawing/2014/main" id="{5C1D2812-5DF6-4910-8F40-347B1AF11997}"/>
                  </a:ext>
                </a:extLst>
              </p:cNvPr>
              <p:cNvCxnSpPr>
                <a:cxnSpLocks/>
                <a:stCxn id="51" idx="3"/>
              </p:cNvCxnSpPr>
              <p:nvPr/>
            </p:nvCxnSpPr>
            <p:spPr>
              <a:xfrm>
                <a:off x="6677191" y="4750578"/>
                <a:ext cx="2505130" cy="0"/>
              </a:xfrm>
              <a:prstGeom prst="line">
                <a:avLst/>
              </a:prstGeom>
              <a:ln>
                <a:solidFill>
                  <a:schemeClr val="bg2">
                    <a:lumMod val="25000"/>
                  </a:schemeClr>
                </a:solidFill>
              </a:ln>
            </p:spPr>
            <p:style>
              <a:lnRef idx="3">
                <a:schemeClr val="accent1"/>
              </a:lnRef>
              <a:fillRef idx="0">
                <a:schemeClr val="accent1"/>
              </a:fillRef>
              <a:effectRef idx="2">
                <a:schemeClr val="accent1"/>
              </a:effectRef>
              <a:fontRef idx="minor">
                <a:schemeClr val="tx1"/>
              </a:fontRef>
            </p:style>
          </p:cxnSp>
          <p:pic>
            <p:nvPicPr>
              <p:cNvPr id="53" name="Graphic 52" descr="House outline">
                <a:extLst>
                  <a:ext uri="{FF2B5EF4-FFF2-40B4-BE49-F238E27FC236}">
                    <a16:creationId xmlns:a16="http://schemas.microsoft.com/office/drawing/2014/main" id="{EDEF7EB2-F62D-4F5D-A0C3-FBB93F9433A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19086" y="3977492"/>
                <a:ext cx="978487" cy="978486"/>
              </a:xfrm>
              <a:prstGeom prst="rect">
                <a:avLst/>
              </a:prstGeom>
            </p:spPr>
          </p:pic>
          <p:cxnSp>
            <p:nvCxnSpPr>
              <p:cNvPr id="54" name="Straight Connector 53">
                <a:extLst>
                  <a:ext uri="{FF2B5EF4-FFF2-40B4-BE49-F238E27FC236}">
                    <a16:creationId xmlns:a16="http://schemas.microsoft.com/office/drawing/2014/main" id="{92B40668-514E-4851-958E-FF3B6E5AE77A}"/>
                  </a:ext>
                </a:extLst>
              </p:cNvPr>
              <p:cNvCxnSpPr>
                <a:cxnSpLocks/>
                <a:endCxn id="51" idx="0"/>
              </p:cNvCxnSpPr>
              <p:nvPr/>
            </p:nvCxnSpPr>
            <p:spPr>
              <a:xfrm>
                <a:off x="5867560" y="3331212"/>
                <a:ext cx="581032" cy="1190766"/>
              </a:xfrm>
              <a:prstGeom prst="line">
                <a:avLst/>
              </a:prstGeom>
              <a:ln>
                <a:solidFill>
                  <a:schemeClr val="bg2">
                    <a:lumMod val="25000"/>
                  </a:schemeClr>
                </a:solidFill>
                <a:prstDash val="sysDot"/>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24FEC442-B3A1-4574-A7B1-27802058C52F}"/>
                  </a:ext>
                </a:extLst>
              </p:cNvPr>
              <p:cNvSpPr txBox="1"/>
              <p:nvPr/>
            </p:nvSpPr>
            <p:spPr>
              <a:xfrm>
                <a:off x="272810" y="3135180"/>
                <a:ext cx="1517334" cy="281811"/>
              </a:xfrm>
              <a:prstGeom prst="rect">
                <a:avLst/>
              </a:prstGeom>
              <a:noFill/>
            </p:spPr>
            <p:txBody>
              <a:bodyPr wrap="square" rtlCol="0">
                <a:spAutoFit/>
              </a:bodyPr>
              <a:lstStyle/>
              <a:p>
                <a:r>
                  <a:rPr lang="en-US" sz="900"/>
                  <a:t>International link</a:t>
                </a:r>
              </a:p>
            </p:txBody>
          </p:sp>
          <p:sp>
            <p:nvSpPr>
              <p:cNvPr id="56" name="TextBox 55">
                <a:extLst>
                  <a:ext uri="{FF2B5EF4-FFF2-40B4-BE49-F238E27FC236}">
                    <a16:creationId xmlns:a16="http://schemas.microsoft.com/office/drawing/2014/main" id="{2D517969-3AB1-4D9B-BBC9-83F5E9BDB469}"/>
                  </a:ext>
                </a:extLst>
              </p:cNvPr>
              <p:cNvSpPr txBox="1"/>
              <p:nvPr/>
            </p:nvSpPr>
            <p:spPr>
              <a:xfrm>
                <a:off x="971025" y="3622815"/>
                <a:ext cx="1380463" cy="330315"/>
              </a:xfrm>
              <a:prstGeom prst="rect">
                <a:avLst/>
              </a:prstGeom>
              <a:noFill/>
            </p:spPr>
            <p:txBody>
              <a:bodyPr wrap="square" rtlCol="0">
                <a:spAutoFit/>
              </a:bodyPr>
              <a:lstStyle/>
              <a:p>
                <a:pPr algn="ctr"/>
                <a:r>
                  <a:rPr lang="en-US" sz="900"/>
                  <a:t>Fiber-optic cable </a:t>
                </a:r>
              </a:p>
              <a:p>
                <a:pPr algn="ctr"/>
                <a:r>
                  <a:rPr lang="en-US" sz="900"/>
                  <a:t>landing station</a:t>
                </a:r>
              </a:p>
            </p:txBody>
          </p:sp>
          <p:sp>
            <p:nvSpPr>
              <p:cNvPr id="57" name="TextBox 56">
                <a:extLst>
                  <a:ext uri="{FF2B5EF4-FFF2-40B4-BE49-F238E27FC236}">
                    <a16:creationId xmlns:a16="http://schemas.microsoft.com/office/drawing/2014/main" id="{1F0731D9-3984-495C-81C9-1676D4CA73C1}"/>
                  </a:ext>
                </a:extLst>
              </p:cNvPr>
              <p:cNvSpPr txBox="1"/>
              <p:nvPr/>
            </p:nvSpPr>
            <p:spPr>
              <a:xfrm>
                <a:off x="4121945" y="1735181"/>
                <a:ext cx="1986717" cy="281811"/>
              </a:xfrm>
              <a:prstGeom prst="rect">
                <a:avLst/>
              </a:prstGeom>
              <a:noFill/>
            </p:spPr>
            <p:txBody>
              <a:bodyPr wrap="square" rtlCol="0">
                <a:spAutoFit/>
              </a:bodyPr>
              <a:lstStyle/>
              <a:p>
                <a:r>
                  <a:rPr lang="en-US" sz="900"/>
                  <a:t>Fiber or wireless backhaul</a:t>
                </a:r>
              </a:p>
            </p:txBody>
          </p:sp>
          <p:sp>
            <p:nvSpPr>
              <p:cNvPr id="58" name="TextBox 57">
                <a:extLst>
                  <a:ext uri="{FF2B5EF4-FFF2-40B4-BE49-F238E27FC236}">
                    <a16:creationId xmlns:a16="http://schemas.microsoft.com/office/drawing/2014/main" id="{01151D63-B8A4-4BCF-9AD2-FC03C85FCFE5}"/>
                  </a:ext>
                </a:extLst>
              </p:cNvPr>
              <p:cNvSpPr txBox="1"/>
              <p:nvPr/>
            </p:nvSpPr>
            <p:spPr>
              <a:xfrm>
                <a:off x="7519188" y="1930841"/>
                <a:ext cx="1205934" cy="284536"/>
              </a:xfrm>
              <a:prstGeom prst="rect">
                <a:avLst/>
              </a:prstGeom>
              <a:noFill/>
            </p:spPr>
            <p:txBody>
              <a:bodyPr wrap="square" rtlCol="0">
                <a:spAutoFit/>
              </a:bodyPr>
              <a:lstStyle/>
              <a:p>
                <a:r>
                  <a:rPr lang="en-US" sz="900"/>
                  <a:t>Wireless</a:t>
                </a:r>
                <a:endParaRPr lang="en-US" sz="1050"/>
              </a:p>
            </p:txBody>
          </p:sp>
          <p:sp>
            <p:nvSpPr>
              <p:cNvPr id="59" name="TextBox 58">
                <a:extLst>
                  <a:ext uri="{FF2B5EF4-FFF2-40B4-BE49-F238E27FC236}">
                    <a16:creationId xmlns:a16="http://schemas.microsoft.com/office/drawing/2014/main" id="{2F649BF3-8FBC-4103-A314-E749FF90193D}"/>
                  </a:ext>
                </a:extLst>
              </p:cNvPr>
              <p:cNvSpPr txBox="1"/>
              <p:nvPr/>
            </p:nvSpPr>
            <p:spPr>
              <a:xfrm>
                <a:off x="4221466" y="2752970"/>
                <a:ext cx="1269784" cy="450898"/>
              </a:xfrm>
              <a:prstGeom prst="rect">
                <a:avLst/>
              </a:prstGeom>
              <a:noFill/>
            </p:spPr>
            <p:txBody>
              <a:bodyPr wrap="square" rtlCol="0">
                <a:spAutoFit/>
              </a:bodyPr>
              <a:lstStyle/>
              <a:p>
                <a:r>
                  <a:rPr lang="en-US" sz="900"/>
                  <a:t>Satellite backhaul</a:t>
                </a:r>
              </a:p>
            </p:txBody>
          </p:sp>
          <p:sp>
            <p:nvSpPr>
              <p:cNvPr id="60" name="TextBox 59">
                <a:extLst>
                  <a:ext uri="{FF2B5EF4-FFF2-40B4-BE49-F238E27FC236}">
                    <a16:creationId xmlns:a16="http://schemas.microsoft.com/office/drawing/2014/main" id="{50B68DC2-8096-4A2B-A3A3-8D3D1754996D}"/>
                  </a:ext>
                </a:extLst>
              </p:cNvPr>
              <p:cNvSpPr txBox="1"/>
              <p:nvPr/>
            </p:nvSpPr>
            <p:spPr>
              <a:xfrm>
                <a:off x="7519188" y="3085778"/>
                <a:ext cx="1269784" cy="281811"/>
              </a:xfrm>
              <a:prstGeom prst="rect">
                <a:avLst/>
              </a:prstGeom>
              <a:noFill/>
            </p:spPr>
            <p:txBody>
              <a:bodyPr wrap="square" rtlCol="0">
                <a:spAutoFit/>
              </a:bodyPr>
              <a:lstStyle/>
              <a:p>
                <a:r>
                  <a:rPr lang="en-US" sz="900"/>
                  <a:t>Wireless</a:t>
                </a:r>
                <a:endParaRPr lang="en-US" sz="1050"/>
              </a:p>
            </p:txBody>
          </p:sp>
          <p:sp>
            <p:nvSpPr>
              <p:cNvPr id="61" name="TextBox 60">
                <a:extLst>
                  <a:ext uri="{FF2B5EF4-FFF2-40B4-BE49-F238E27FC236}">
                    <a16:creationId xmlns:a16="http://schemas.microsoft.com/office/drawing/2014/main" id="{406A59D6-311F-4DD0-A1E3-09C4D21E0A95}"/>
                  </a:ext>
                </a:extLst>
              </p:cNvPr>
              <p:cNvSpPr txBox="1"/>
              <p:nvPr/>
            </p:nvSpPr>
            <p:spPr>
              <a:xfrm>
                <a:off x="7519188" y="4480031"/>
                <a:ext cx="1269784" cy="281811"/>
              </a:xfrm>
              <a:prstGeom prst="rect">
                <a:avLst/>
              </a:prstGeom>
              <a:noFill/>
            </p:spPr>
            <p:txBody>
              <a:bodyPr wrap="square" rtlCol="0">
                <a:spAutoFit/>
              </a:bodyPr>
              <a:lstStyle/>
              <a:p>
                <a:r>
                  <a:rPr lang="en-US" sz="900"/>
                  <a:t>Wired</a:t>
                </a:r>
                <a:endParaRPr lang="en-US" sz="1050"/>
              </a:p>
            </p:txBody>
          </p:sp>
          <p:sp>
            <p:nvSpPr>
              <p:cNvPr id="62" name="TextBox 61">
                <a:extLst>
                  <a:ext uri="{FF2B5EF4-FFF2-40B4-BE49-F238E27FC236}">
                    <a16:creationId xmlns:a16="http://schemas.microsoft.com/office/drawing/2014/main" id="{E1E7268B-BF4E-4533-958E-A2741533B8D9}"/>
                  </a:ext>
                </a:extLst>
              </p:cNvPr>
              <p:cNvSpPr txBox="1"/>
              <p:nvPr/>
            </p:nvSpPr>
            <p:spPr>
              <a:xfrm>
                <a:off x="5862967" y="4970127"/>
                <a:ext cx="1223514" cy="450898"/>
              </a:xfrm>
              <a:prstGeom prst="rect">
                <a:avLst/>
              </a:prstGeom>
              <a:noFill/>
            </p:spPr>
            <p:txBody>
              <a:bodyPr wrap="square" rtlCol="0">
                <a:spAutoFit/>
              </a:bodyPr>
              <a:lstStyle/>
              <a:p>
                <a:pPr algn="ctr"/>
                <a:r>
                  <a:rPr lang="en-US" sz="900"/>
                  <a:t>Local points of presence</a:t>
                </a:r>
              </a:p>
            </p:txBody>
          </p:sp>
        </p:grpSp>
        <p:sp>
          <p:nvSpPr>
            <p:cNvPr id="25" name="TextBox 24">
              <a:extLst>
                <a:ext uri="{FF2B5EF4-FFF2-40B4-BE49-F238E27FC236}">
                  <a16:creationId xmlns:a16="http://schemas.microsoft.com/office/drawing/2014/main" id="{245AA1B9-18E6-4A14-8E25-D934E2C7FA0A}"/>
                </a:ext>
              </a:extLst>
            </p:cNvPr>
            <p:cNvSpPr txBox="1"/>
            <p:nvPr/>
          </p:nvSpPr>
          <p:spPr>
            <a:xfrm>
              <a:off x="5897178" y="2360456"/>
              <a:ext cx="1123081" cy="369332"/>
            </a:xfrm>
            <a:prstGeom prst="rect">
              <a:avLst/>
            </a:prstGeom>
            <a:noFill/>
          </p:spPr>
          <p:txBody>
            <a:bodyPr wrap="square" rtlCol="0">
              <a:spAutoFit/>
            </a:bodyPr>
            <a:lstStyle/>
            <a:p>
              <a:r>
                <a:rPr lang="en-US" sz="900"/>
                <a:t>End-user devices and premises</a:t>
              </a:r>
            </a:p>
          </p:txBody>
        </p:sp>
      </p:grpSp>
    </p:spTree>
    <p:extLst>
      <p:ext uri="{BB962C8B-B14F-4D97-AF65-F5344CB8AC3E}">
        <p14:creationId xmlns:p14="http://schemas.microsoft.com/office/powerpoint/2010/main" val="75366254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Demand Settings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0"/>
            <a:ext cx="8001000" cy="5520935"/>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demand settings tab enables a user to explore the impact of key demand parameters, such as traffic targets.</a:t>
            </a:r>
          </a:p>
          <a:p>
            <a:pPr marL="285750" indent="-285750" algn="just">
              <a:lnSpc>
                <a:spcPct val="107000"/>
              </a:lnSpc>
              <a:spcAft>
                <a:spcPts val="800"/>
              </a:spcAft>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Data demand per month (GB)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Sets the monthly data consumption level per user. DICE builds capacity to either the minimum capacity per user or the pro rate share of data demand per month (whichever is larger). Based on mean hourly usage patterns, the monthly data consumption is automatically converted to a set of other metrics, including the number of monthly hours of video consumption enabled, and the hourly mean data rate per user. </a:t>
            </a:r>
          </a:p>
          <a:p>
            <a:pPr marL="285750" indent="-285750" algn="just">
              <a:lnSpc>
                <a:spcPct val="107000"/>
              </a:lnSpc>
              <a:spcAft>
                <a:spcPts val="800"/>
              </a:spcAft>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Active Users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Not all of the customers of an MNO are actively exchanging data with a local cell site. Traffic generally takes place in bursts, where a user receives a call or momentarily uses an app which updates creating a burst of traffic (rather than a continuous stream). Indeed, much of the time, a mobile cell phone may be idle. Therefore, this parameter defines how many users are actively exchanging data at any one time, which is typically one in twenty users, or 5% (as set in the baseline here). </a:t>
            </a:r>
          </a:p>
          <a:p>
            <a:pPr marL="285750" indent="-285750" algn="just">
              <a:lnSpc>
                <a:spcPct val="107000"/>
              </a:lnSpc>
              <a:spcAft>
                <a:spcPts val="800"/>
              </a:spcAft>
              <a:buFont typeface="Wingdings" panose="05000000000000000000" pitchFamily="2" charset="2"/>
              <a:buChar char="§"/>
            </a:pP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073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F6641C-DE37-A25B-6DA3-BB0463533FA0}"/>
              </a:ext>
            </a:extLst>
          </p:cNvPr>
          <p:cNvSpPr>
            <a:spLocks noGrp="1"/>
          </p:cNvSpPr>
          <p:nvPr>
            <p:ph type="body" sz="quarter" idx="10"/>
          </p:nvPr>
        </p:nvSpPr>
        <p:spPr/>
        <p:txBody>
          <a:bodyPr>
            <a:normAutofit lnSpcReduction="10000"/>
          </a:bodyPr>
          <a:lstStyle/>
          <a:p>
            <a:r>
              <a:rPr lang="en-US" dirty="0"/>
              <a:t>The Traffic Example Tab</a:t>
            </a:r>
          </a:p>
        </p:txBody>
      </p:sp>
      <p:pic>
        <p:nvPicPr>
          <p:cNvPr id="5" name="Content Placeholder 4" descr="Graphical user interface, application&#10;&#10;Description automatically generated">
            <a:extLst>
              <a:ext uri="{FF2B5EF4-FFF2-40B4-BE49-F238E27FC236}">
                <a16:creationId xmlns:a16="http://schemas.microsoft.com/office/drawing/2014/main" id="{1D276171-90F9-6AA2-5223-069D2006B4A9}"/>
              </a:ext>
            </a:extLst>
          </p:cNvPr>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b="5001"/>
          <a:stretch/>
        </p:blipFill>
        <p:spPr>
          <a:xfrm>
            <a:off x="846227" y="1001233"/>
            <a:ext cx="10472964" cy="5596416"/>
          </a:xfrm>
        </p:spPr>
      </p:pic>
    </p:spTree>
    <p:extLst>
      <p:ext uri="{BB962C8B-B14F-4D97-AF65-F5344CB8AC3E}">
        <p14:creationId xmlns:p14="http://schemas.microsoft.com/office/powerpoint/2010/main" val="395509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Traffic Example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0"/>
            <a:ext cx="8001000" cy="4232890"/>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traffic demand tab enables a user to understand how the monthly data consumption quantity selected in the demand settings tab converts to other important metrics. </a:t>
            </a: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For example, 50 GB per month converts to a mean hourly data consumption quantity of 140 MB. This hourly consumption value affects the connection speed which need to be achieved. </a:t>
            </a: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hourly data rate (Mbps) is the connection speed required to serve the mean hourly data consumption quantity. For example, for an hourly rate of 140 MB at 9pm in the evening, a minimum connection speed is required of approximately 0.3 Mbps. During less busy periods of the day a user may experience much higher peak speeds, potentially up to 100 Mbps depending on the device, distance from the cell site etc..  </a:t>
            </a:r>
          </a:p>
          <a:p>
            <a:pPr marL="285750" indent="-285750" algn="just">
              <a:lnSpc>
                <a:spcPct val="107000"/>
              </a:lnSpc>
              <a:spcAft>
                <a:spcPts val="800"/>
              </a:spcAft>
              <a:buFont typeface="Wingdings" panose="05000000000000000000" pitchFamily="2" charset="2"/>
              <a:buChar char="§"/>
            </a:pP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09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409DE4-502E-2738-6538-7564743906E8}"/>
              </a:ext>
            </a:extLst>
          </p:cNvPr>
          <p:cNvSpPr>
            <a:spLocks noGrp="1"/>
          </p:cNvSpPr>
          <p:nvPr>
            <p:ph type="body" sz="quarter" idx="10"/>
          </p:nvPr>
        </p:nvSpPr>
        <p:spPr/>
        <p:txBody>
          <a:bodyPr>
            <a:normAutofit lnSpcReduction="10000"/>
          </a:bodyPr>
          <a:lstStyle/>
          <a:p>
            <a:r>
              <a:rPr lang="en-US" dirty="0"/>
              <a:t>The Supply Settings Tab</a:t>
            </a:r>
          </a:p>
        </p:txBody>
      </p:sp>
      <p:pic>
        <p:nvPicPr>
          <p:cNvPr id="4" name="Picture 3">
            <a:extLst>
              <a:ext uri="{FF2B5EF4-FFF2-40B4-BE49-F238E27FC236}">
                <a16:creationId xmlns:a16="http://schemas.microsoft.com/office/drawing/2014/main" id="{35949DF6-C14C-6B93-961F-2B70F1C9F9B5}"/>
              </a:ext>
            </a:extLst>
          </p:cNvPr>
          <p:cNvPicPr>
            <a:picLocks noChangeAspect="1"/>
          </p:cNvPicPr>
          <p:nvPr/>
        </p:nvPicPr>
        <p:blipFill rotWithShape="1">
          <a:blip r:embed="rId2"/>
          <a:srcRect b="4921"/>
          <a:stretch/>
        </p:blipFill>
        <p:spPr>
          <a:xfrm>
            <a:off x="759595" y="903817"/>
            <a:ext cx="10646228" cy="5693832"/>
          </a:xfrm>
          <a:prstGeom prst="rect">
            <a:avLst/>
          </a:prstGeom>
        </p:spPr>
      </p:pic>
    </p:spTree>
    <p:extLst>
      <p:ext uri="{BB962C8B-B14F-4D97-AF65-F5344CB8AC3E}">
        <p14:creationId xmlns:p14="http://schemas.microsoft.com/office/powerpoint/2010/main" val="1009285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Supply Settings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500799" y="990600"/>
            <a:ext cx="10809457" cy="462043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supply settings tab enables a user to explore the impact of key supply-side infrastructure parameters, such as spectrum availability.</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Existing Spectrum Availability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Set the available amount of spectrum currently in use for the initial capacity estimate. The baseline broadly correlates with a 10 MHz downlink at 800 MHz, which is a common method for deploying 4G around the world. The low option is effectively 5 MHz and the high option is 20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MHz.</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Generally, low income countries have smaller spectrum portfolios, whereas higher income countries have larger ones. </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Future Spectrum Availability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Sets the available amount of future spectrum expected. The baseline broadly correlates with a 10 MHz downlink at 800 MHz, which is a common method for deploying 4G around the world. The low option is effectively 5 MHz and the high option is 20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MHz.</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Reliability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Sets the reliability level for the provided service during the busiest hour of the day. The baseline focuses on providing a service with 95% reliability.</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Satellite Coverage Density (km^2)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Sets the population density for areas to be served. The baseline is zero, meaning all areas will be targeted using the main infrastructure strategy (e.g., 4G). If this parameter was to be set to 2 persons per km^2, this would exclude all areas below this density from the DICE calculation. For example, as they are likely to be served by Low Earth Orbit satellite broadband constellations.</a:t>
            </a:r>
            <a:endParaRPr lang="en-GB"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9351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409DE4-502E-2738-6538-7564743906E8}"/>
              </a:ext>
            </a:extLst>
          </p:cNvPr>
          <p:cNvSpPr>
            <a:spLocks noGrp="1"/>
          </p:cNvSpPr>
          <p:nvPr>
            <p:ph type="body" sz="quarter" idx="10"/>
          </p:nvPr>
        </p:nvSpPr>
        <p:spPr/>
        <p:txBody>
          <a:bodyPr>
            <a:normAutofit lnSpcReduction="10000"/>
          </a:bodyPr>
          <a:lstStyle/>
          <a:p>
            <a:r>
              <a:rPr lang="en-US" dirty="0"/>
              <a:t>The Cost Settings Tab</a:t>
            </a:r>
          </a:p>
        </p:txBody>
      </p:sp>
      <p:pic>
        <p:nvPicPr>
          <p:cNvPr id="5" name="Picture 4" descr="Graphical user interface, application, table&#10;&#10;Description automatically generated">
            <a:extLst>
              <a:ext uri="{FF2B5EF4-FFF2-40B4-BE49-F238E27FC236}">
                <a16:creationId xmlns:a16="http://schemas.microsoft.com/office/drawing/2014/main" id="{A78B0AD3-3063-3737-2D87-160EF8CD95BF}"/>
              </a:ext>
            </a:extLst>
          </p:cNvPr>
          <p:cNvPicPr>
            <a:picLocks noChangeAspect="1"/>
          </p:cNvPicPr>
          <p:nvPr/>
        </p:nvPicPr>
        <p:blipFill rotWithShape="1">
          <a:blip r:embed="rId2">
            <a:extLst>
              <a:ext uri="{28A0092B-C50C-407E-A947-70E740481C1C}">
                <a14:useLocalDpi xmlns:a14="http://schemas.microsoft.com/office/drawing/2010/main" val="0"/>
              </a:ext>
            </a:extLst>
          </a:blip>
          <a:srcRect b="5080"/>
          <a:stretch/>
        </p:blipFill>
        <p:spPr>
          <a:xfrm>
            <a:off x="733967" y="871763"/>
            <a:ext cx="10724066" cy="5725886"/>
          </a:xfrm>
          <a:prstGeom prst="rect">
            <a:avLst/>
          </a:prstGeom>
        </p:spPr>
      </p:pic>
    </p:spTree>
    <p:extLst>
      <p:ext uri="{BB962C8B-B14F-4D97-AF65-F5344CB8AC3E}">
        <p14:creationId xmlns:p14="http://schemas.microsoft.com/office/powerpoint/2010/main" val="336453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The Cost Settings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381001" y="990600"/>
            <a:ext cx="11375570" cy="5213158"/>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Times New Roman" panose="02020603050405020304" pitchFamily="18" charset="0"/>
                <a:cs typeface="Times New Roman" panose="02020603050405020304" pitchFamily="18" charset="0"/>
              </a:rPr>
              <a:t>The supply settings tab enables a user to explore the impact of key supply-side infrastructure parameters, such as spectrum availability.</a:t>
            </a:r>
          </a:p>
          <a:p>
            <a:pPr marL="342900" indent="-342900" algn="just">
              <a:lnSpc>
                <a:spcPct val="107000"/>
              </a:lnSpc>
              <a:buFont typeface="Wingdings" panose="05000000000000000000" pitchFamily="2" charset="2"/>
              <a:buChar char="§"/>
            </a:pPr>
            <a:r>
              <a:rPr lang="en-US" b="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Opex</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as a Proportion of Capex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annual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opex</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of each asset as a percentage of the capex cost.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VSAT </a:t>
            </a:r>
            <a:r>
              <a:rPr lang="en-US" b="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Opex</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annual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opex</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cost per connection for a satellite broadband service.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Capex cost for Radio Access Network (RAN) equipment per site (antennas etc.).</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Fiber</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Capex cost for a fiber optic link per kilometer.</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Wireless Backhaul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Capex cost for a wireless backhaul link per kilometer.</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Tower</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Capex cost for civil engineering activities to construct a single site.</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Power System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Capex cost for a power system per site.</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VSAT Terminal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Capex cost for a satellite broadband terminal.</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Policy and Regulation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Capex cost per user to contribute to policy and regulatory activities.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ICT Skills / Content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Capex cost per user to contribute to ICT skill training and content.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Planning &amp; Surveying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Number of labor hours required for Planning &amp; Surveying per site.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Logistics</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Number of labor hours required for construction material logistics per site.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Construction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Number of labor hours required for civil engineering construction per site. </a:t>
            </a:r>
          </a:p>
          <a:p>
            <a:pPr marL="342900" indent="-342900" algn="just">
              <a:lnSpc>
                <a:spcPct val="107000"/>
              </a:lnSpc>
              <a:buFont typeface="Wingdings" panose="05000000000000000000" pitchFamily="2" charset="2"/>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Installation</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 Number of labor hours required for RAN installation per site. </a:t>
            </a:r>
          </a:p>
          <a:p>
            <a:pPr algn="just">
              <a:lnSpc>
                <a:spcPct val="107000"/>
              </a:lnSpc>
            </a:pPr>
            <a:endParaRPr lang="en-US"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238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Country Context Tab</a:t>
            </a:r>
          </a:p>
        </p:txBody>
      </p:sp>
      <p:pic>
        <p:nvPicPr>
          <p:cNvPr id="3" name="Picture 2">
            <a:extLst>
              <a:ext uri="{FF2B5EF4-FFF2-40B4-BE49-F238E27FC236}">
                <a16:creationId xmlns:a16="http://schemas.microsoft.com/office/drawing/2014/main" id="{97A9105A-CEAC-B08A-9426-EAC6DC586532}"/>
              </a:ext>
            </a:extLst>
          </p:cNvPr>
          <p:cNvPicPr>
            <a:picLocks noChangeAspect="1"/>
          </p:cNvPicPr>
          <p:nvPr/>
        </p:nvPicPr>
        <p:blipFill rotWithShape="1">
          <a:blip r:embed="rId2"/>
          <a:srcRect b="4921"/>
          <a:stretch/>
        </p:blipFill>
        <p:spPr>
          <a:xfrm>
            <a:off x="800867" y="870858"/>
            <a:ext cx="10563684" cy="5649686"/>
          </a:xfrm>
          <a:prstGeom prst="rect">
            <a:avLst/>
          </a:prstGeom>
        </p:spPr>
      </p:pic>
    </p:spTree>
    <p:extLst>
      <p:ext uri="{BB962C8B-B14F-4D97-AF65-F5344CB8AC3E}">
        <p14:creationId xmlns:p14="http://schemas.microsoft.com/office/powerpoint/2010/main" val="2086995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Country Context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1"/>
            <a:ext cx="8001000" cy="3941848"/>
          </a:xfrm>
          <a:prstGeom prst="rect">
            <a:avLst/>
          </a:prstGeom>
          <a:noFill/>
        </p:spPr>
        <p:txBody>
          <a:bodyPr wrap="square" rtlCol="0">
            <a:spAutoFit/>
          </a:bodyPr>
          <a:lstStyle/>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results report the required universal broadband investment for (i) the four countries selected for comparison (by country and per user), (ii) the cost by income group for all countries, and (iii) the cost by geographic region for all countries. </a:t>
            </a:r>
          </a:p>
          <a:p>
            <a:pPr algn="just">
              <a:lnSpc>
                <a:spcPct val="107000"/>
              </a:lnSpc>
              <a:spcAft>
                <a:spcPts val="800"/>
              </a:spcAft>
            </a:pPr>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metrics provided in the country context tab include:</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Population by Density Decile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population by density decile.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Area by Density Decile</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geographic area by density decile. </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Population Density by Density Decile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population density by density decile.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Population Growth Forecast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UN population growth forecast. </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Unconnected Users by Density Decile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unconnected users by density decile.</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5333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Country Demand Tab</a:t>
            </a:r>
          </a:p>
        </p:txBody>
      </p:sp>
      <p:pic>
        <p:nvPicPr>
          <p:cNvPr id="4" name="Picture 3">
            <a:extLst>
              <a:ext uri="{FF2B5EF4-FFF2-40B4-BE49-F238E27FC236}">
                <a16:creationId xmlns:a16="http://schemas.microsoft.com/office/drawing/2014/main" id="{8580D35A-2ADE-2796-2DBE-31F8C6014C1C}"/>
              </a:ext>
            </a:extLst>
          </p:cNvPr>
          <p:cNvPicPr>
            <a:picLocks noChangeAspect="1"/>
          </p:cNvPicPr>
          <p:nvPr/>
        </p:nvPicPr>
        <p:blipFill rotWithShape="1">
          <a:blip r:embed="rId2"/>
          <a:srcRect b="4921"/>
          <a:stretch/>
        </p:blipFill>
        <p:spPr>
          <a:xfrm>
            <a:off x="748709" y="892173"/>
            <a:ext cx="10668000" cy="5705476"/>
          </a:xfrm>
          <a:prstGeom prst="rect">
            <a:avLst/>
          </a:prstGeom>
        </p:spPr>
      </p:pic>
    </p:spTree>
    <p:extLst>
      <p:ext uri="{BB962C8B-B14F-4D97-AF65-F5344CB8AC3E}">
        <p14:creationId xmlns:p14="http://schemas.microsoft.com/office/powerpoint/2010/main" val="272783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078745" y="409089"/>
            <a:ext cx="10029845" cy="978486"/>
          </a:xfrm>
        </p:spPr>
        <p:txBody>
          <a:bodyPr/>
          <a:lstStyle/>
          <a:p>
            <a:pPr algn="ctr"/>
            <a:r>
              <a:rPr lang="en-US" altLang="en-US"/>
              <a:t>Digital Infrastructure Costing—Part of a Broader </a:t>
            </a:r>
            <a:r>
              <a:rPr lang="en-US" altLang="en-US" err="1"/>
              <a:t>GovTech</a:t>
            </a:r>
            <a:r>
              <a:rPr lang="en-US" altLang="en-US"/>
              <a:t> Analytical Agenda</a:t>
            </a:r>
            <a:endParaRPr lang="en-US"/>
          </a:p>
        </p:txBody>
      </p:sp>
      <p:sp>
        <p:nvSpPr>
          <p:cNvPr id="9" name="Freeform 38">
            <a:extLst>
              <a:ext uri="{FF2B5EF4-FFF2-40B4-BE49-F238E27FC236}">
                <a16:creationId xmlns:a16="http://schemas.microsoft.com/office/drawing/2014/main" id="{A50DEE86-5251-4BFF-A61A-1E9235409F41}"/>
              </a:ext>
            </a:extLst>
          </p:cNvPr>
          <p:cNvSpPr/>
          <p:nvPr/>
        </p:nvSpPr>
        <p:spPr>
          <a:xfrm>
            <a:off x="5000150" y="3039921"/>
            <a:ext cx="2061781" cy="2074432"/>
          </a:xfrm>
          <a:custGeom>
            <a:avLst/>
            <a:gdLst>
              <a:gd name="connsiteX0" fmla="*/ 1160462 w 2316162"/>
              <a:gd name="connsiteY0" fmla="*/ 0 h 2359024"/>
              <a:gd name="connsiteX1" fmla="*/ 1198562 w 2316162"/>
              <a:gd name="connsiteY1" fmla="*/ 4762 h 2359024"/>
              <a:gd name="connsiteX2" fmla="*/ 1231900 w 2316162"/>
              <a:gd name="connsiteY2" fmla="*/ 15875 h 2359024"/>
              <a:gd name="connsiteX3" fmla="*/ 1262062 w 2316162"/>
              <a:gd name="connsiteY3" fmla="*/ 34925 h 2359024"/>
              <a:gd name="connsiteX4" fmla="*/ 1289050 w 2316162"/>
              <a:gd name="connsiteY4" fmla="*/ 60325 h 2359024"/>
              <a:gd name="connsiteX5" fmla="*/ 1308100 w 2316162"/>
              <a:gd name="connsiteY5" fmla="*/ 88900 h 2359024"/>
              <a:gd name="connsiteX6" fmla="*/ 1320800 w 2316162"/>
              <a:gd name="connsiteY6" fmla="*/ 122237 h 2359024"/>
              <a:gd name="connsiteX7" fmla="*/ 1323975 w 2316162"/>
              <a:gd name="connsiteY7" fmla="*/ 158750 h 2359024"/>
              <a:gd name="connsiteX8" fmla="*/ 1322387 w 2316162"/>
              <a:gd name="connsiteY8" fmla="*/ 177800 h 2359024"/>
              <a:gd name="connsiteX9" fmla="*/ 1317625 w 2316162"/>
              <a:gd name="connsiteY9" fmla="*/ 200025 h 2359024"/>
              <a:gd name="connsiteX10" fmla="*/ 1311275 w 2316162"/>
              <a:gd name="connsiteY10" fmla="*/ 222250 h 2359024"/>
              <a:gd name="connsiteX11" fmla="*/ 1304925 w 2316162"/>
              <a:gd name="connsiteY11" fmla="*/ 244475 h 2359024"/>
              <a:gd name="connsiteX12" fmla="*/ 1296987 w 2316162"/>
              <a:gd name="connsiteY12" fmla="*/ 265112 h 2359024"/>
              <a:gd name="connsiteX13" fmla="*/ 1290637 w 2316162"/>
              <a:gd name="connsiteY13" fmla="*/ 280987 h 2359024"/>
              <a:gd name="connsiteX14" fmla="*/ 1285875 w 2316162"/>
              <a:gd name="connsiteY14" fmla="*/ 290512 h 2359024"/>
              <a:gd name="connsiteX15" fmla="*/ 1282700 w 2316162"/>
              <a:gd name="connsiteY15" fmla="*/ 295275 h 2359024"/>
              <a:gd name="connsiteX16" fmla="*/ 1274762 w 2316162"/>
              <a:gd name="connsiteY16" fmla="*/ 322262 h 2359024"/>
              <a:gd name="connsiteX17" fmla="*/ 1274762 w 2316162"/>
              <a:gd name="connsiteY17" fmla="*/ 346075 h 2359024"/>
              <a:gd name="connsiteX18" fmla="*/ 1285875 w 2316162"/>
              <a:gd name="connsiteY18" fmla="*/ 366712 h 2359024"/>
              <a:gd name="connsiteX19" fmla="*/ 1300162 w 2316162"/>
              <a:gd name="connsiteY19" fmla="*/ 382587 h 2359024"/>
              <a:gd name="connsiteX20" fmla="*/ 1322387 w 2316162"/>
              <a:gd name="connsiteY20" fmla="*/ 392112 h 2359024"/>
              <a:gd name="connsiteX21" fmla="*/ 1350962 w 2316162"/>
              <a:gd name="connsiteY21" fmla="*/ 395287 h 2359024"/>
              <a:gd name="connsiteX22" fmla="*/ 1908175 w 2316162"/>
              <a:gd name="connsiteY22" fmla="*/ 395287 h 2359024"/>
              <a:gd name="connsiteX23" fmla="*/ 1911350 w 2316162"/>
              <a:gd name="connsiteY23" fmla="*/ 477837 h 2359024"/>
              <a:gd name="connsiteX24" fmla="*/ 1911350 w 2316162"/>
              <a:gd name="connsiteY24" fmla="*/ 485775 h 2359024"/>
              <a:gd name="connsiteX25" fmla="*/ 1911350 w 2316162"/>
              <a:gd name="connsiteY25" fmla="*/ 496887 h 2359024"/>
              <a:gd name="connsiteX26" fmla="*/ 1911350 w 2316162"/>
              <a:gd name="connsiteY26" fmla="*/ 506412 h 2359024"/>
              <a:gd name="connsiteX27" fmla="*/ 1908175 w 2316162"/>
              <a:gd name="connsiteY27" fmla="*/ 936625 h 2359024"/>
              <a:gd name="connsiteX28" fmla="*/ 1909762 w 2316162"/>
              <a:gd name="connsiteY28" fmla="*/ 962025 h 2359024"/>
              <a:gd name="connsiteX29" fmla="*/ 1917700 w 2316162"/>
              <a:gd name="connsiteY29" fmla="*/ 981075 h 2359024"/>
              <a:gd name="connsiteX30" fmla="*/ 1930400 w 2316162"/>
              <a:gd name="connsiteY30" fmla="*/ 995362 h 2359024"/>
              <a:gd name="connsiteX31" fmla="*/ 1946275 w 2316162"/>
              <a:gd name="connsiteY31" fmla="*/ 1006475 h 2359024"/>
              <a:gd name="connsiteX32" fmla="*/ 1965325 w 2316162"/>
              <a:gd name="connsiteY32" fmla="*/ 1011237 h 2359024"/>
              <a:gd name="connsiteX33" fmla="*/ 1985962 w 2316162"/>
              <a:gd name="connsiteY33" fmla="*/ 1009650 h 2359024"/>
              <a:gd name="connsiteX34" fmla="*/ 2011362 w 2316162"/>
              <a:gd name="connsiteY34" fmla="*/ 1003300 h 2359024"/>
              <a:gd name="connsiteX35" fmla="*/ 2016125 w 2316162"/>
              <a:gd name="connsiteY35" fmla="*/ 1001712 h 2359024"/>
              <a:gd name="connsiteX36" fmla="*/ 2027237 w 2316162"/>
              <a:gd name="connsiteY36" fmla="*/ 996950 h 2359024"/>
              <a:gd name="connsiteX37" fmla="*/ 2043112 w 2316162"/>
              <a:gd name="connsiteY37" fmla="*/ 990600 h 2359024"/>
              <a:gd name="connsiteX38" fmla="*/ 2063750 w 2316162"/>
              <a:gd name="connsiteY38" fmla="*/ 982662 h 2359024"/>
              <a:gd name="connsiteX39" fmla="*/ 2087562 w 2316162"/>
              <a:gd name="connsiteY39" fmla="*/ 976312 h 2359024"/>
              <a:gd name="connsiteX40" fmla="*/ 2109787 w 2316162"/>
              <a:gd name="connsiteY40" fmla="*/ 969962 h 2359024"/>
              <a:gd name="connsiteX41" fmla="*/ 2132012 w 2316162"/>
              <a:gd name="connsiteY41" fmla="*/ 965200 h 2359024"/>
              <a:gd name="connsiteX42" fmla="*/ 2151062 w 2316162"/>
              <a:gd name="connsiteY42" fmla="*/ 963612 h 2359024"/>
              <a:gd name="connsiteX43" fmla="*/ 2190750 w 2316162"/>
              <a:gd name="connsiteY43" fmla="*/ 968375 h 2359024"/>
              <a:gd name="connsiteX44" fmla="*/ 2224087 w 2316162"/>
              <a:gd name="connsiteY44" fmla="*/ 979487 h 2359024"/>
              <a:gd name="connsiteX45" fmla="*/ 2254250 w 2316162"/>
              <a:gd name="connsiteY45" fmla="*/ 998537 h 2359024"/>
              <a:gd name="connsiteX46" fmla="*/ 2281237 w 2316162"/>
              <a:gd name="connsiteY46" fmla="*/ 1022350 h 2359024"/>
              <a:gd name="connsiteX47" fmla="*/ 2298700 w 2316162"/>
              <a:gd name="connsiteY47" fmla="*/ 1052512 h 2359024"/>
              <a:gd name="connsiteX48" fmla="*/ 2311400 w 2316162"/>
              <a:gd name="connsiteY48" fmla="*/ 1085850 h 2359024"/>
              <a:gd name="connsiteX49" fmla="*/ 2316162 w 2316162"/>
              <a:gd name="connsiteY49" fmla="*/ 1120775 h 2359024"/>
              <a:gd name="connsiteX50" fmla="*/ 2311400 w 2316162"/>
              <a:gd name="connsiteY50" fmla="*/ 1158875 h 2359024"/>
              <a:gd name="connsiteX51" fmla="*/ 2298700 w 2316162"/>
              <a:gd name="connsiteY51" fmla="*/ 1192212 h 2359024"/>
              <a:gd name="connsiteX52" fmla="*/ 2281237 w 2316162"/>
              <a:gd name="connsiteY52" fmla="*/ 1220787 h 2359024"/>
              <a:gd name="connsiteX53" fmla="*/ 2254250 w 2316162"/>
              <a:gd name="connsiteY53" fmla="*/ 1246187 h 2359024"/>
              <a:gd name="connsiteX54" fmla="*/ 2224087 w 2316162"/>
              <a:gd name="connsiteY54" fmla="*/ 1265237 h 2359024"/>
              <a:gd name="connsiteX55" fmla="*/ 2190750 w 2316162"/>
              <a:gd name="connsiteY55" fmla="*/ 1276350 h 2359024"/>
              <a:gd name="connsiteX56" fmla="*/ 2151062 w 2316162"/>
              <a:gd name="connsiteY56" fmla="*/ 1281112 h 2359024"/>
              <a:gd name="connsiteX57" fmla="*/ 2132012 w 2316162"/>
              <a:gd name="connsiteY57" fmla="*/ 1279525 h 2359024"/>
              <a:gd name="connsiteX58" fmla="*/ 2109787 w 2316162"/>
              <a:gd name="connsiteY58" fmla="*/ 1274762 h 2359024"/>
              <a:gd name="connsiteX59" fmla="*/ 2087562 w 2316162"/>
              <a:gd name="connsiteY59" fmla="*/ 1268412 h 2359024"/>
              <a:gd name="connsiteX60" fmla="*/ 2063750 w 2316162"/>
              <a:gd name="connsiteY60" fmla="*/ 1260475 h 2359024"/>
              <a:gd name="connsiteX61" fmla="*/ 2043112 w 2316162"/>
              <a:gd name="connsiteY61" fmla="*/ 1254125 h 2359024"/>
              <a:gd name="connsiteX62" fmla="*/ 2027237 w 2316162"/>
              <a:gd name="connsiteY62" fmla="*/ 1247775 h 2359024"/>
              <a:gd name="connsiteX63" fmla="*/ 2016125 w 2316162"/>
              <a:gd name="connsiteY63" fmla="*/ 1243012 h 2359024"/>
              <a:gd name="connsiteX64" fmla="*/ 2011362 w 2316162"/>
              <a:gd name="connsiteY64" fmla="*/ 1241425 h 2359024"/>
              <a:gd name="connsiteX65" fmla="*/ 1985962 w 2316162"/>
              <a:gd name="connsiteY65" fmla="*/ 1235075 h 2359024"/>
              <a:gd name="connsiteX66" fmla="*/ 1965325 w 2316162"/>
              <a:gd name="connsiteY66" fmla="*/ 1233487 h 2359024"/>
              <a:gd name="connsiteX67" fmla="*/ 1946275 w 2316162"/>
              <a:gd name="connsiteY67" fmla="*/ 1238250 h 2359024"/>
              <a:gd name="connsiteX68" fmla="*/ 1930400 w 2316162"/>
              <a:gd name="connsiteY68" fmla="*/ 1247775 h 2359024"/>
              <a:gd name="connsiteX69" fmla="*/ 1917700 w 2316162"/>
              <a:gd name="connsiteY69" fmla="*/ 1263650 h 2359024"/>
              <a:gd name="connsiteX70" fmla="*/ 1909762 w 2316162"/>
              <a:gd name="connsiteY70" fmla="*/ 1282700 h 2359024"/>
              <a:gd name="connsiteX71" fmla="*/ 1908175 w 2316162"/>
              <a:gd name="connsiteY71" fmla="*/ 1306512 h 2359024"/>
              <a:gd name="connsiteX72" fmla="*/ 1909203 w 2316162"/>
              <a:gd name="connsiteY72" fmla="*/ 1861565 h 2359024"/>
              <a:gd name="connsiteX73" fmla="*/ 1358900 w 2316162"/>
              <a:gd name="connsiteY73" fmla="*/ 1862137 h 2359024"/>
              <a:gd name="connsiteX74" fmla="*/ 1331912 w 2316162"/>
              <a:gd name="connsiteY74" fmla="*/ 1866900 h 2359024"/>
              <a:gd name="connsiteX75" fmla="*/ 1309687 w 2316162"/>
              <a:gd name="connsiteY75" fmla="*/ 1878012 h 2359024"/>
              <a:gd name="connsiteX76" fmla="*/ 1293812 w 2316162"/>
              <a:gd name="connsiteY76" fmla="*/ 1892300 h 2359024"/>
              <a:gd name="connsiteX77" fmla="*/ 1285875 w 2316162"/>
              <a:gd name="connsiteY77" fmla="*/ 1912937 h 2359024"/>
              <a:gd name="connsiteX78" fmla="*/ 1282700 w 2316162"/>
              <a:gd name="connsiteY78" fmla="*/ 1936750 h 2359024"/>
              <a:gd name="connsiteX79" fmla="*/ 1292225 w 2316162"/>
              <a:gd name="connsiteY79" fmla="*/ 1963737 h 2359024"/>
              <a:gd name="connsiteX80" fmla="*/ 1293812 w 2316162"/>
              <a:gd name="connsiteY80" fmla="*/ 1968500 h 2359024"/>
              <a:gd name="connsiteX81" fmla="*/ 1298575 w 2316162"/>
              <a:gd name="connsiteY81" fmla="*/ 1978025 h 2359024"/>
              <a:gd name="connsiteX82" fmla="*/ 1304925 w 2316162"/>
              <a:gd name="connsiteY82" fmla="*/ 1993900 h 2359024"/>
              <a:gd name="connsiteX83" fmla="*/ 1312862 w 2316162"/>
              <a:gd name="connsiteY83" fmla="*/ 2014537 h 2359024"/>
              <a:gd name="connsiteX84" fmla="*/ 1320800 w 2316162"/>
              <a:gd name="connsiteY84" fmla="*/ 2035175 h 2359024"/>
              <a:gd name="connsiteX85" fmla="*/ 1327150 w 2316162"/>
              <a:gd name="connsiteY85" fmla="*/ 2058987 h 2359024"/>
              <a:gd name="connsiteX86" fmla="*/ 1331912 w 2316162"/>
              <a:gd name="connsiteY86" fmla="*/ 2081212 h 2359024"/>
              <a:gd name="connsiteX87" fmla="*/ 1333500 w 2316162"/>
              <a:gd name="connsiteY87" fmla="*/ 2098675 h 2359024"/>
              <a:gd name="connsiteX88" fmla="*/ 1328737 w 2316162"/>
              <a:gd name="connsiteY88" fmla="*/ 2136775 h 2359024"/>
              <a:gd name="connsiteX89" fmla="*/ 1316037 w 2316162"/>
              <a:gd name="connsiteY89" fmla="*/ 2170112 h 2359024"/>
              <a:gd name="connsiteX90" fmla="*/ 1298575 w 2316162"/>
              <a:gd name="connsiteY90" fmla="*/ 2198687 h 2359024"/>
              <a:gd name="connsiteX91" fmla="*/ 1271587 w 2316162"/>
              <a:gd name="connsiteY91" fmla="*/ 2222500 h 2359024"/>
              <a:gd name="connsiteX92" fmla="*/ 1241425 w 2316162"/>
              <a:gd name="connsiteY92" fmla="*/ 2243137 h 2359024"/>
              <a:gd name="connsiteX93" fmla="*/ 1208087 w 2316162"/>
              <a:gd name="connsiteY93" fmla="*/ 2254250 h 2359024"/>
              <a:gd name="connsiteX94" fmla="*/ 1168400 w 2316162"/>
              <a:gd name="connsiteY94" fmla="*/ 2259012 h 2359024"/>
              <a:gd name="connsiteX95" fmla="*/ 1131887 w 2316162"/>
              <a:gd name="connsiteY95" fmla="*/ 2254250 h 2359024"/>
              <a:gd name="connsiteX96" fmla="*/ 1096962 w 2316162"/>
              <a:gd name="connsiteY96" fmla="*/ 2243137 h 2359024"/>
              <a:gd name="connsiteX97" fmla="*/ 1066800 w 2316162"/>
              <a:gd name="connsiteY97" fmla="*/ 2222500 h 2359024"/>
              <a:gd name="connsiteX98" fmla="*/ 1041400 w 2316162"/>
              <a:gd name="connsiteY98" fmla="*/ 2198687 h 2359024"/>
              <a:gd name="connsiteX99" fmla="*/ 1022350 w 2316162"/>
              <a:gd name="connsiteY99" fmla="*/ 2170112 h 2359024"/>
              <a:gd name="connsiteX100" fmla="*/ 1009650 w 2316162"/>
              <a:gd name="connsiteY100" fmla="*/ 2136775 h 2359024"/>
              <a:gd name="connsiteX101" fmla="*/ 1004887 w 2316162"/>
              <a:gd name="connsiteY101" fmla="*/ 2098675 h 2359024"/>
              <a:gd name="connsiteX102" fmla="*/ 1006475 w 2316162"/>
              <a:gd name="connsiteY102" fmla="*/ 2081212 h 2359024"/>
              <a:gd name="connsiteX103" fmla="*/ 1011237 w 2316162"/>
              <a:gd name="connsiteY103" fmla="*/ 2058987 h 2359024"/>
              <a:gd name="connsiteX104" fmla="*/ 1019175 w 2316162"/>
              <a:gd name="connsiteY104" fmla="*/ 2035175 h 2359024"/>
              <a:gd name="connsiteX105" fmla="*/ 1027112 w 2316162"/>
              <a:gd name="connsiteY105" fmla="*/ 2014537 h 2359024"/>
              <a:gd name="connsiteX106" fmla="*/ 1033462 w 2316162"/>
              <a:gd name="connsiteY106" fmla="*/ 1993900 h 2359024"/>
              <a:gd name="connsiteX107" fmla="*/ 1039812 w 2316162"/>
              <a:gd name="connsiteY107" fmla="*/ 1978025 h 2359024"/>
              <a:gd name="connsiteX108" fmla="*/ 1044575 w 2316162"/>
              <a:gd name="connsiteY108" fmla="*/ 1968500 h 2359024"/>
              <a:gd name="connsiteX109" fmla="*/ 1046162 w 2316162"/>
              <a:gd name="connsiteY109" fmla="*/ 1963737 h 2359024"/>
              <a:gd name="connsiteX110" fmla="*/ 1054100 w 2316162"/>
              <a:gd name="connsiteY110" fmla="*/ 1936750 h 2359024"/>
              <a:gd name="connsiteX111" fmla="*/ 1054100 w 2316162"/>
              <a:gd name="connsiteY111" fmla="*/ 1912937 h 2359024"/>
              <a:gd name="connsiteX112" fmla="*/ 1046162 w 2316162"/>
              <a:gd name="connsiteY112" fmla="*/ 1892300 h 2359024"/>
              <a:gd name="connsiteX113" fmla="*/ 1030287 w 2316162"/>
              <a:gd name="connsiteY113" fmla="*/ 1878012 h 2359024"/>
              <a:gd name="connsiteX114" fmla="*/ 1006475 w 2316162"/>
              <a:gd name="connsiteY114" fmla="*/ 1866900 h 2359024"/>
              <a:gd name="connsiteX115" fmla="*/ 979487 w 2316162"/>
              <a:gd name="connsiteY115" fmla="*/ 1862137 h 2359024"/>
              <a:gd name="connsiteX116" fmla="*/ 420687 w 2316162"/>
              <a:gd name="connsiteY116" fmla="*/ 1862137 h 2359024"/>
              <a:gd name="connsiteX117" fmla="*/ 420687 w 2316162"/>
              <a:gd name="connsiteY117" fmla="*/ 2359024 h 2359024"/>
              <a:gd name="connsiteX118" fmla="*/ 411984 w 2316162"/>
              <a:gd name="connsiteY118" fmla="*/ 2359024 h 2359024"/>
              <a:gd name="connsiteX119" fmla="*/ 411984 w 2316162"/>
              <a:gd name="connsiteY119" fmla="*/ 1368423 h 2359024"/>
              <a:gd name="connsiteX120" fmla="*/ 409575 w 2316162"/>
              <a:gd name="connsiteY120" fmla="*/ 1368423 h 2359024"/>
              <a:gd name="connsiteX121" fmla="*/ 409575 w 2316162"/>
              <a:gd name="connsiteY121" fmla="*/ 1306513 h 2359024"/>
              <a:gd name="connsiteX122" fmla="*/ 406400 w 2316162"/>
              <a:gd name="connsiteY122" fmla="*/ 1284288 h 2359024"/>
              <a:gd name="connsiteX123" fmla="*/ 398463 w 2316162"/>
              <a:gd name="connsiteY123" fmla="*/ 1266825 h 2359024"/>
              <a:gd name="connsiteX124" fmla="*/ 382588 w 2316162"/>
              <a:gd name="connsiteY124" fmla="*/ 1254125 h 2359024"/>
              <a:gd name="connsiteX125" fmla="*/ 365125 w 2316162"/>
              <a:gd name="connsiteY125" fmla="*/ 1247775 h 2359024"/>
              <a:gd name="connsiteX126" fmla="*/ 344488 w 2316162"/>
              <a:gd name="connsiteY126" fmla="*/ 1246188 h 2359024"/>
              <a:gd name="connsiteX127" fmla="*/ 320675 w 2316162"/>
              <a:gd name="connsiteY127" fmla="*/ 1249363 h 2359024"/>
              <a:gd name="connsiteX128" fmla="*/ 295275 w 2316162"/>
              <a:gd name="connsiteY128" fmla="*/ 1257300 h 2359024"/>
              <a:gd name="connsiteX129" fmla="*/ 292100 w 2316162"/>
              <a:gd name="connsiteY129" fmla="*/ 1258888 h 2359024"/>
              <a:gd name="connsiteX130" fmla="*/ 282575 w 2316162"/>
              <a:gd name="connsiteY130" fmla="*/ 1262063 h 2359024"/>
              <a:gd name="connsiteX131" fmla="*/ 266700 w 2316162"/>
              <a:gd name="connsiteY131" fmla="*/ 1265238 h 2359024"/>
              <a:gd name="connsiteX132" fmla="*/ 249238 w 2316162"/>
              <a:gd name="connsiteY132" fmla="*/ 1270000 h 2359024"/>
              <a:gd name="connsiteX133" fmla="*/ 227013 w 2316162"/>
              <a:gd name="connsiteY133" fmla="*/ 1273175 h 2359024"/>
              <a:gd name="connsiteX134" fmla="*/ 204788 w 2316162"/>
              <a:gd name="connsiteY134" fmla="*/ 1277938 h 2359024"/>
              <a:gd name="connsiteX135" fmla="*/ 184150 w 2316162"/>
              <a:gd name="connsiteY135" fmla="*/ 1279525 h 2359024"/>
              <a:gd name="connsiteX136" fmla="*/ 165100 w 2316162"/>
              <a:gd name="connsiteY136" fmla="*/ 1281113 h 2359024"/>
              <a:gd name="connsiteX137" fmla="*/ 127000 w 2316162"/>
              <a:gd name="connsiteY137" fmla="*/ 1276350 h 2359024"/>
              <a:gd name="connsiteX138" fmla="*/ 92075 w 2316162"/>
              <a:gd name="connsiteY138" fmla="*/ 1265238 h 2359024"/>
              <a:gd name="connsiteX139" fmla="*/ 61913 w 2316162"/>
              <a:gd name="connsiteY139" fmla="*/ 1246188 h 2359024"/>
              <a:gd name="connsiteX140" fmla="*/ 36513 w 2316162"/>
              <a:gd name="connsiteY140" fmla="*/ 1220788 h 2359024"/>
              <a:gd name="connsiteX141" fmla="*/ 17463 w 2316162"/>
              <a:gd name="connsiteY141" fmla="*/ 1192213 h 2359024"/>
              <a:gd name="connsiteX142" fmla="*/ 4763 w 2316162"/>
              <a:gd name="connsiteY142" fmla="*/ 1158875 h 2359024"/>
              <a:gd name="connsiteX143" fmla="*/ 0 w 2316162"/>
              <a:gd name="connsiteY143" fmla="*/ 1122362 h 2359024"/>
              <a:gd name="connsiteX144" fmla="*/ 4763 w 2316162"/>
              <a:gd name="connsiteY144" fmla="*/ 1085850 h 2359024"/>
              <a:gd name="connsiteX145" fmla="*/ 17463 w 2316162"/>
              <a:gd name="connsiteY145" fmla="*/ 1052512 h 2359024"/>
              <a:gd name="connsiteX146" fmla="*/ 36513 w 2316162"/>
              <a:gd name="connsiteY146" fmla="*/ 1022350 h 2359024"/>
              <a:gd name="connsiteX147" fmla="*/ 61913 w 2316162"/>
              <a:gd name="connsiteY147" fmla="*/ 998537 h 2359024"/>
              <a:gd name="connsiteX148" fmla="*/ 92075 w 2316162"/>
              <a:gd name="connsiteY148" fmla="*/ 979487 h 2359024"/>
              <a:gd name="connsiteX149" fmla="*/ 127000 w 2316162"/>
              <a:gd name="connsiteY149" fmla="*/ 968375 h 2359024"/>
              <a:gd name="connsiteX150" fmla="*/ 165100 w 2316162"/>
              <a:gd name="connsiteY150" fmla="*/ 963612 h 2359024"/>
              <a:gd name="connsiteX151" fmla="*/ 184150 w 2316162"/>
              <a:gd name="connsiteY151" fmla="*/ 965200 h 2359024"/>
              <a:gd name="connsiteX152" fmla="*/ 206375 w 2316162"/>
              <a:gd name="connsiteY152" fmla="*/ 969962 h 2359024"/>
              <a:gd name="connsiteX153" fmla="*/ 230188 w 2316162"/>
              <a:gd name="connsiteY153" fmla="*/ 976312 h 2359024"/>
              <a:gd name="connsiteX154" fmla="*/ 252413 w 2316162"/>
              <a:gd name="connsiteY154" fmla="*/ 984250 h 2359024"/>
              <a:gd name="connsiteX155" fmla="*/ 273050 w 2316162"/>
              <a:gd name="connsiteY155" fmla="*/ 990600 h 2359024"/>
              <a:gd name="connsiteX156" fmla="*/ 290513 w 2316162"/>
              <a:gd name="connsiteY156" fmla="*/ 996950 h 2359024"/>
              <a:gd name="connsiteX157" fmla="*/ 301625 w 2316162"/>
              <a:gd name="connsiteY157" fmla="*/ 1001712 h 2359024"/>
              <a:gd name="connsiteX158" fmla="*/ 304800 w 2316162"/>
              <a:gd name="connsiteY158" fmla="*/ 1003300 h 2359024"/>
              <a:gd name="connsiteX159" fmla="*/ 333375 w 2316162"/>
              <a:gd name="connsiteY159" fmla="*/ 1011237 h 2359024"/>
              <a:gd name="connsiteX160" fmla="*/ 358775 w 2316162"/>
              <a:gd name="connsiteY160" fmla="*/ 1009650 h 2359024"/>
              <a:gd name="connsiteX161" fmla="*/ 379413 w 2316162"/>
              <a:gd name="connsiteY161" fmla="*/ 1001712 h 2359024"/>
              <a:gd name="connsiteX162" fmla="*/ 396875 w 2316162"/>
              <a:gd name="connsiteY162" fmla="*/ 987425 h 2359024"/>
              <a:gd name="connsiteX163" fmla="*/ 406400 w 2316162"/>
              <a:gd name="connsiteY163" fmla="*/ 965200 h 2359024"/>
              <a:gd name="connsiteX164" fmla="*/ 409575 w 2316162"/>
              <a:gd name="connsiteY164" fmla="*/ 936625 h 2359024"/>
              <a:gd name="connsiteX165" fmla="*/ 409575 w 2316162"/>
              <a:gd name="connsiteY165" fmla="*/ 402374 h 2359024"/>
              <a:gd name="connsiteX166" fmla="*/ 412616 w 2316162"/>
              <a:gd name="connsiteY166" fmla="*/ 402374 h 2359024"/>
              <a:gd name="connsiteX167" fmla="*/ 412616 w 2316162"/>
              <a:gd name="connsiteY167" fmla="*/ 395287 h 2359024"/>
              <a:gd name="connsiteX168" fmla="*/ 969962 w 2316162"/>
              <a:gd name="connsiteY168" fmla="*/ 395287 h 2359024"/>
              <a:gd name="connsiteX169" fmla="*/ 996950 w 2316162"/>
              <a:gd name="connsiteY169" fmla="*/ 392112 h 2359024"/>
              <a:gd name="connsiteX170" fmla="*/ 1020762 w 2316162"/>
              <a:gd name="connsiteY170" fmla="*/ 382587 h 2359024"/>
              <a:gd name="connsiteX171" fmla="*/ 1036637 w 2316162"/>
              <a:gd name="connsiteY171" fmla="*/ 366712 h 2359024"/>
              <a:gd name="connsiteX172" fmla="*/ 1044575 w 2316162"/>
              <a:gd name="connsiteY172" fmla="*/ 346075 h 2359024"/>
              <a:gd name="connsiteX173" fmla="*/ 1046162 w 2316162"/>
              <a:gd name="connsiteY173" fmla="*/ 322262 h 2359024"/>
              <a:gd name="connsiteX174" fmla="*/ 1038225 w 2316162"/>
              <a:gd name="connsiteY174" fmla="*/ 295275 h 2359024"/>
              <a:gd name="connsiteX175" fmla="*/ 1036637 w 2316162"/>
              <a:gd name="connsiteY175" fmla="*/ 290512 h 2359024"/>
              <a:gd name="connsiteX176" fmla="*/ 1031875 w 2316162"/>
              <a:gd name="connsiteY176" fmla="*/ 280987 h 2359024"/>
              <a:gd name="connsiteX177" fmla="*/ 1025525 w 2316162"/>
              <a:gd name="connsiteY177" fmla="*/ 265112 h 2359024"/>
              <a:gd name="connsiteX178" fmla="*/ 1016000 w 2316162"/>
              <a:gd name="connsiteY178" fmla="*/ 244475 h 2359024"/>
              <a:gd name="connsiteX179" fmla="*/ 1008062 w 2316162"/>
              <a:gd name="connsiteY179" fmla="*/ 222250 h 2359024"/>
              <a:gd name="connsiteX180" fmla="*/ 1001712 w 2316162"/>
              <a:gd name="connsiteY180" fmla="*/ 200025 h 2359024"/>
              <a:gd name="connsiteX181" fmla="*/ 996950 w 2316162"/>
              <a:gd name="connsiteY181" fmla="*/ 177800 h 2359024"/>
              <a:gd name="connsiteX182" fmla="*/ 995362 w 2316162"/>
              <a:gd name="connsiteY182" fmla="*/ 158750 h 2359024"/>
              <a:gd name="connsiteX183" fmla="*/ 1000125 w 2316162"/>
              <a:gd name="connsiteY183" fmla="*/ 122237 h 2359024"/>
              <a:gd name="connsiteX184" fmla="*/ 1011237 w 2316162"/>
              <a:gd name="connsiteY184" fmla="*/ 88900 h 2359024"/>
              <a:gd name="connsiteX185" fmla="*/ 1031875 w 2316162"/>
              <a:gd name="connsiteY185" fmla="*/ 60325 h 2359024"/>
              <a:gd name="connsiteX186" fmla="*/ 1057275 w 2316162"/>
              <a:gd name="connsiteY186" fmla="*/ 34925 h 2359024"/>
              <a:gd name="connsiteX187" fmla="*/ 1087437 w 2316162"/>
              <a:gd name="connsiteY187" fmla="*/ 15875 h 2359024"/>
              <a:gd name="connsiteX188" fmla="*/ 1122362 w 2316162"/>
              <a:gd name="connsiteY188" fmla="*/ 4762 h 2359024"/>
              <a:gd name="connsiteX0" fmla="*/ 1160462 w 2316162"/>
              <a:gd name="connsiteY0" fmla="*/ 0 h 2359024"/>
              <a:gd name="connsiteX1" fmla="*/ 1198562 w 2316162"/>
              <a:gd name="connsiteY1" fmla="*/ 4762 h 2359024"/>
              <a:gd name="connsiteX2" fmla="*/ 1231900 w 2316162"/>
              <a:gd name="connsiteY2" fmla="*/ 15875 h 2359024"/>
              <a:gd name="connsiteX3" fmla="*/ 1262062 w 2316162"/>
              <a:gd name="connsiteY3" fmla="*/ 34925 h 2359024"/>
              <a:gd name="connsiteX4" fmla="*/ 1289050 w 2316162"/>
              <a:gd name="connsiteY4" fmla="*/ 60325 h 2359024"/>
              <a:gd name="connsiteX5" fmla="*/ 1308100 w 2316162"/>
              <a:gd name="connsiteY5" fmla="*/ 88900 h 2359024"/>
              <a:gd name="connsiteX6" fmla="*/ 1320800 w 2316162"/>
              <a:gd name="connsiteY6" fmla="*/ 122237 h 2359024"/>
              <a:gd name="connsiteX7" fmla="*/ 1323975 w 2316162"/>
              <a:gd name="connsiteY7" fmla="*/ 158750 h 2359024"/>
              <a:gd name="connsiteX8" fmla="*/ 1322387 w 2316162"/>
              <a:gd name="connsiteY8" fmla="*/ 177800 h 2359024"/>
              <a:gd name="connsiteX9" fmla="*/ 1317625 w 2316162"/>
              <a:gd name="connsiteY9" fmla="*/ 200025 h 2359024"/>
              <a:gd name="connsiteX10" fmla="*/ 1311275 w 2316162"/>
              <a:gd name="connsiteY10" fmla="*/ 222250 h 2359024"/>
              <a:gd name="connsiteX11" fmla="*/ 1304925 w 2316162"/>
              <a:gd name="connsiteY11" fmla="*/ 244475 h 2359024"/>
              <a:gd name="connsiteX12" fmla="*/ 1296987 w 2316162"/>
              <a:gd name="connsiteY12" fmla="*/ 265112 h 2359024"/>
              <a:gd name="connsiteX13" fmla="*/ 1290637 w 2316162"/>
              <a:gd name="connsiteY13" fmla="*/ 280987 h 2359024"/>
              <a:gd name="connsiteX14" fmla="*/ 1285875 w 2316162"/>
              <a:gd name="connsiteY14" fmla="*/ 290512 h 2359024"/>
              <a:gd name="connsiteX15" fmla="*/ 1282700 w 2316162"/>
              <a:gd name="connsiteY15" fmla="*/ 295275 h 2359024"/>
              <a:gd name="connsiteX16" fmla="*/ 1274762 w 2316162"/>
              <a:gd name="connsiteY16" fmla="*/ 322262 h 2359024"/>
              <a:gd name="connsiteX17" fmla="*/ 1274762 w 2316162"/>
              <a:gd name="connsiteY17" fmla="*/ 346075 h 2359024"/>
              <a:gd name="connsiteX18" fmla="*/ 1285875 w 2316162"/>
              <a:gd name="connsiteY18" fmla="*/ 366712 h 2359024"/>
              <a:gd name="connsiteX19" fmla="*/ 1300162 w 2316162"/>
              <a:gd name="connsiteY19" fmla="*/ 382587 h 2359024"/>
              <a:gd name="connsiteX20" fmla="*/ 1322387 w 2316162"/>
              <a:gd name="connsiteY20" fmla="*/ 392112 h 2359024"/>
              <a:gd name="connsiteX21" fmla="*/ 1350962 w 2316162"/>
              <a:gd name="connsiteY21" fmla="*/ 395287 h 2359024"/>
              <a:gd name="connsiteX22" fmla="*/ 1908175 w 2316162"/>
              <a:gd name="connsiteY22" fmla="*/ 395287 h 2359024"/>
              <a:gd name="connsiteX23" fmla="*/ 1911350 w 2316162"/>
              <a:gd name="connsiteY23" fmla="*/ 477837 h 2359024"/>
              <a:gd name="connsiteX24" fmla="*/ 1911350 w 2316162"/>
              <a:gd name="connsiteY24" fmla="*/ 485775 h 2359024"/>
              <a:gd name="connsiteX25" fmla="*/ 1911350 w 2316162"/>
              <a:gd name="connsiteY25" fmla="*/ 496887 h 2359024"/>
              <a:gd name="connsiteX26" fmla="*/ 1911350 w 2316162"/>
              <a:gd name="connsiteY26" fmla="*/ 506412 h 2359024"/>
              <a:gd name="connsiteX27" fmla="*/ 1908175 w 2316162"/>
              <a:gd name="connsiteY27" fmla="*/ 936625 h 2359024"/>
              <a:gd name="connsiteX28" fmla="*/ 1909762 w 2316162"/>
              <a:gd name="connsiteY28" fmla="*/ 962025 h 2359024"/>
              <a:gd name="connsiteX29" fmla="*/ 1917700 w 2316162"/>
              <a:gd name="connsiteY29" fmla="*/ 981075 h 2359024"/>
              <a:gd name="connsiteX30" fmla="*/ 1930400 w 2316162"/>
              <a:gd name="connsiteY30" fmla="*/ 995362 h 2359024"/>
              <a:gd name="connsiteX31" fmla="*/ 1946275 w 2316162"/>
              <a:gd name="connsiteY31" fmla="*/ 1006475 h 2359024"/>
              <a:gd name="connsiteX32" fmla="*/ 1965325 w 2316162"/>
              <a:gd name="connsiteY32" fmla="*/ 1011237 h 2359024"/>
              <a:gd name="connsiteX33" fmla="*/ 1985962 w 2316162"/>
              <a:gd name="connsiteY33" fmla="*/ 1009650 h 2359024"/>
              <a:gd name="connsiteX34" fmla="*/ 2011362 w 2316162"/>
              <a:gd name="connsiteY34" fmla="*/ 1003300 h 2359024"/>
              <a:gd name="connsiteX35" fmla="*/ 2016125 w 2316162"/>
              <a:gd name="connsiteY35" fmla="*/ 1001712 h 2359024"/>
              <a:gd name="connsiteX36" fmla="*/ 2027237 w 2316162"/>
              <a:gd name="connsiteY36" fmla="*/ 996950 h 2359024"/>
              <a:gd name="connsiteX37" fmla="*/ 2043112 w 2316162"/>
              <a:gd name="connsiteY37" fmla="*/ 990600 h 2359024"/>
              <a:gd name="connsiteX38" fmla="*/ 2063750 w 2316162"/>
              <a:gd name="connsiteY38" fmla="*/ 982662 h 2359024"/>
              <a:gd name="connsiteX39" fmla="*/ 2087562 w 2316162"/>
              <a:gd name="connsiteY39" fmla="*/ 976312 h 2359024"/>
              <a:gd name="connsiteX40" fmla="*/ 2109787 w 2316162"/>
              <a:gd name="connsiteY40" fmla="*/ 969962 h 2359024"/>
              <a:gd name="connsiteX41" fmla="*/ 2132012 w 2316162"/>
              <a:gd name="connsiteY41" fmla="*/ 965200 h 2359024"/>
              <a:gd name="connsiteX42" fmla="*/ 2151062 w 2316162"/>
              <a:gd name="connsiteY42" fmla="*/ 963612 h 2359024"/>
              <a:gd name="connsiteX43" fmla="*/ 2190750 w 2316162"/>
              <a:gd name="connsiteY43" fmla="*/ 968375 h 2359024"/>
              <a:gd name="connsiteX44" fmla="*/ 2224087 w 2316162"/>
              <a:gd name="connsiteY44" fmla="*/ 979487 h 2359024"/>
              <a:gd name="connsiteX45" fmla="*/ 2254250 w 2316162"/>
              <a:gd name="connsiteY45" fmla="*/ 998537 h 2359024"/>
              <a:gd name="connsiteX46" fmla="*/ 2281237 w 2316162"/>
              <a:gd name="connsiteY46" fmla="*/ 1022350 h 2359024"/>
              <a:gd name="connsiteX47" fmla="*/ 2298700 w 2316162"/>
              <a:gd name="connsiteY47" fmla="*/ 1052512 h 2359024"/>
              <a:gd name="connsiteX48" fmla="*/ 2311400 w 2316162"/>
              <a:gd name="connsiteY48" fmla="*/ 1085850 h 2359024"/>
              <a:gd name="connsiteX49" fmla="*/ 2316162 w 2316162"/>
              <a:gd name="connsiteY49" fmla="*/ 1120775 h 2359024"/>
              <a:gd name="connsiteX50" fmla="*/ 2311400 w 2316162"/>
              <a:gd name="connsiteY50" fmla="*/ 1158875 h 2359024"/>
              <a:gd name="connsiteX51" fmla="*/ 2298700 w 2316162"/>
              <a:gd name="connsiteY51" fmla="*/ 1192212 h 2359024"/>
              <a:gd name="connsiteX52" fmla="*/ 2281237 w 2316162"/>
              <a:gd name="connsiteY52" fmla="*/ 1220787 h 2359024"/>
              <a:gd name="connsiteX53" fmla="*/ 2254250 w 2316162"/>
              <a:gd name="connsiteY53" fmla="*/ 1246187 h 2359024"/>
              <a:gd name="connsiteX54" fmla="*/ 2224087 w 2316162"/>
              <a:gd name="connsiteY54" fmla="*/ 1265237 h 2359024"/>
              <a:gd name="connsiteX55" fmla="*/ 2190750 w 2316162"/>
              <a:gd name="connsiteY55" fmla="*/ 1276350 h 2359024"/>
              <a:gd name="connsiteX56" fmla="*/ 2151062 w 2316162"/>
              <a:gd name="connsiteY56" fmla="*/ 1281112 h 2359024"/>
              <a:gd name="connsiteX57" fmla="*/ 2132012 w 2316162"/>
              <a:gd name="connsiteY57" fmla="*/ 1279525 h 2359024"/>
              <a:gd name="connsiteX58" fmla="*/ 2109787 w 2316162"/>
              <a:gd name="connsiteY58" fmla="*/ 1274762 h 2359024"/>
              <a:gd name="connsiteX59" fmla="*/ 2087562 w 2316162"/>
              <a:gd name="connsiteY59" fmla="*/ 1268412 h 2359024"/>
              <a:gd name="connsiteX60" fmla="*/ 2063750 w 2316162"/>
              <a:gd name="connsiteY60" fmla="*/ 1260475 h 2359024"/>
              <a:gd name="connsiteX61" fmla="*/ 2043112 w 2316162"/>
              <a:gd name="connsiteY61" fmla="*/ 1254125 h 2359024"/>
              <a:gd name="connsiteX62" fmla="*/ 2027237 w 2316162"/>
              <a:gd name="connsiteY62" fmla="*/ 1247775 h 2359024"/>
              <a:gd name="connsiteX63" fmla="*/ 2016125 w 2316162"/>
              <a:gd name="connsiteY63" fmla="*/ 1243012 h 2359024"/>
              <a:gd name="connsiteX64" fmla="*/ 2011362 w 2316162"/>
              <a:gd name="connsiteY64" fmla="*/ 1241425 h 2359024"/>
              <a:gd name="connsiteX65" fmla="*/ 1985962 w 2316162"/>
              <a:gd name="connsiteY65" fmla="*/ 1235075 h 2359024"/>
              <a:gd name="connsiteX66" fmla="*/ 1965325 w 2316162"/>
              <a:gd name="connsiteY66" fmla="*/ 1233487 h 2359024"/>
              <a:gd name="connsiteX67" fmla="*/ 1946275 w 2316162"/>
              <a:gd name="connsiteY67" fmla="*/ 1238250 h 2359024"/>
              <a:gd name="connsiteX68" fmla="*/ 1930400 w 2316162"/>
              <a:gd name="connsiteY68" fmla="*/ 1247775 h 2359024"/>
              <a:gd name="connsiteX69" fmla="*/ 1917700 w 2316162"/>
              <a:gd name="connsiteY69" fmla="*/ 1263650 h 2359024"/>
              <a:gd name="connsiteX70" fmla="*/ 1909762 w 2316162"/>
              <a:gd name="connsiteY70" fmla="*/ 1282700 h 2359024"/>
              <a:gd name="connsiteX71" fmla="*/ 1908175 w 2316162"/>
              <a:gd name="connsiteY71" fmla="*/ 1306512 h 2359024"/>
              <a:gd name="connsiteX72" fmla="*/ 1909203 w 2316162"/>
              <a:gd name="connsiteY72" fmla="*/ 1861565 h 2359024"/>
              <a:gd name="connsiteX73" fmla="*/ 1358900 w 2316162"/>
              <a:gd name="connsiteY73" fmla="*/ 1862137 h 2359024"/>
              <a:gd name="connsiteX74" fmla="*/ 1331912 w 2316162"/>
              <a:gd name="connsiteY74" fmla="*/ 1866900 h 2359024"/>
              <a:gd name="connsiteX75" fmla="*/ 1309687 w 2316162"/>
              <a:gd name="connsiteY75" fmla="*/ 1878012 h 2359024"/>
              <a:gd name="connsiteX76" fmla="*/ 1293812 w 2316162"/>
              <a:gd name="connsiteY76" fmla="*/ 1892300 h 2359024"/>
              <a:gd name="connsiteX77" fmla="*/ 1285875 w 2316162"/>
              <a:gd name="connsiteY77" fmla="*/ 1912937 h 2359024"/>
              <a:gd name="connsiteX78" fmla="*/ 1282700 w 2316162"/>
              <a:gd name="connsiteY78" fmla="*/ 1936750 h 2359024"/>
              <a:gd name="connsiteX79" fmla="*/ 1292225 w 2316162"/>
              <a:gd name="connsiteY79" fmla="*/ 1963737 h 2359024"/>
              <a:gd name="connsiteX80" fmla="*/ 1293812 w 2316162"/>
              <a:gd name="connsiteY80" fmla="*/ 1968500 h 2359024"/>
              <a:gd name="connsiteX81" fmla="*/ 1298575 w 2316162"/>
              <a:gd name="connsiteY81" fmla="*/ 1978025 h 2359024"/>
              <a:gd name="connsiteX82" fmla="*/ 1304925 w 2316162"/>
              <a:gd name="connsiteY82" fmla="*/ 1993900 h 2359024"/>
              <a:gd name="connsiteX83" fmla="*/ 1312862 w 2316162"/>
              <a:gd name="connsiteY83" fmla="*/ 2014537 h 2359024"/>
              <a:gd name="connsiteX84" fmla="*/ 1320800 w 2316162"/>
              <a:gd name="connsiteY84" fmla="*/ 2035175 h 2359024"/>
              <a:gd name="connsiteX85" fmla="*/ 1327150 w 2316162"/>
              <a:gd name="connsiteY85" fmla="*/ 2058987 h 2359024"/>
              <a:gd name="connsiteX86" fmla="*/ 1331912 w 2316162"/>
              <a:gd name="connsiteY86" fmla="*/ 2081212 h 2359024"/>
              <a:gd name="connsiteX87" fmla="*/ 1333500 w 2316162"/>
              <a:gd name="connsiteY87" fmla="*/ 2098675 h 2359024"/>
              <a:gd name="connsiteX88" fmla="*/ 1328737 w 2316162"/>
              <a:gd name="connsiteY88" fmla="*/ 2136775 h 2359024"/>
              <a:gd name="connsiteX89" fmla="*/ 1316037 w 2316162"/>
              <a:gd name="connsiteY89" fmla="*/ 2170112 h 2359024"/>
              <a:gd name="connsiteX90" fmla="*/ 1298575 w 2316162"/>
              <a:gd name="connsiteY90" fmla="*/ 2198687 h 2359024"/>
              <a:gd name="connsiteX91" fmla="*/ 1271587 w 2316162"/>
              <a:gd name="connsiteY91" fmla="*/ 2222500 h 2359024"/>
              <a:gd name="connsiteX92" fmla="*/ 1241425 w 2316162"/>
              <a:gd name="connsiteY92" fmla="*/ 2243137 h 2359024"/>
              <a:gd name="connsiteX93" fmla="*/ 1208087 w 2316162"/>
              <a:gd name="connsiteY93" fmla="*/ 2254250 h 2359024"/>
              <a:gd name="connsiteX94" fmla="*/ 1168400 w 2316162"/>
              <a:gd name="connsiteY94" fmla="*/ 2259012 h 2359024"/>
              <a:gd name="connsiteX95" fmla="*/ 1131887 w 2316162"/>
              <a:gd name="connsiteY95" fmla="*/ 2254250 h 2359024"/>
              <a:gd name="connsiteX96" fmla="*/ 1096962 w 2316162"/>
              <a:gd name="connsiteY96" fmla="*/ 2243137 h 2359024"/>
              <a:gd name="connsiteX97" fmla="*/ 1066800 w 2316162"/>
              <a:gd name="connsiteY97" fmla="*/ 2222500 h 2359024"/>
              <a:gd name="connsiteX98" fmla="*/ 1041400 w 2316162"/>
              <a:gd name="connsiteY98" fmla="*/ 2198687 h 2359024"/>
              <a:gd name="connsiteX99" fmla="*/ 1022350 w 2316162"/>
              <a:gd name="connsiteY99" fmla="*/ 2170112 h 2359024"/>
              <a:gd name="connsiteX100" fmla="*/ 1009650 w 2316162"/>
              <a:gd name="connsiteY100" fmla="*/ 2136775 h 2359024"/>
              <a:gd name="connsiteX101" fmla="*/ 1004887 w 2316162"/>
              <a:gd name="connsiteY101" fmla="*/ 2098675 h 2359024"/>
              <a:gd name="connsiteX102" fmla="*/ 1006475 w 2316162"/>
              <a:gd name="connsiteY102" fmla="*/ 2081212 h 2359024"/>
              <a:gd name="connsiteX103" fmla="*/ 1011237 w 2316162"/>
              <a:gd name="connsiteY103" fmla="*/ 2058987 h 2359024"/>
              <a:gd name="connsiteX104" fmla="*/ 1019175 w 2316162"/>
              <a:gd name="connsiteY104" fmla="*/ 2035175 h 2359024"/>
              <a:gd name="connsiteX105" fmla="*/ 1027112 w 2316162"/>
              <a:gd name="connsiteY105" fmla="*/ 2014537 h 2359024"/>
              <a:gd name="connsiteX106" fmla="*/ 1033462 w 2316162"/>
              <a:gd name="connsiteY106" fmla="*/ 1993900 h 2359024"/>
              <a:gd name="connsiteX107" fmla="*/ 1039812 w 2316162"/>
              <a:gd name="connsiteY107" fmla="*/ 1978025 h 2359024"/>
              <a:gd name="connsiteX108" fmla="*/ 1044575 w 2316162"/>
              <a:gd name="connsiteY108" fmla="*/ 1968500 h 2359024"/>
              <a:gd name="connsiteX109" fmla="*/ 1046162 w 2316162"/>
              <a:gd name="connsiteY109" fmla="*/ 1963737 h 2359024"/>
              <a:gd name="connsiteX110" fmla="*/ 1054100 w 2316162"/>
              <a:gd name="connsiteY110" fmla="*/ 1936750 h 2359024"/>
              <a:gd name="connsiteX111" fmla="*/ 1054100 w 2316162"/>
              <a:gd name="connsiteY111" fmla="*/ 1912937 h 2359024"/>
              <a:gd name="connsiteX112" fmla="*/ 1046162 w 2316162"/>
              <a:gd name="connsiteY112" fmla="*/ 1892300 h 2359024"/>
              <a:gd name="connsiteX113" fmla="*/ 1030287 w 2316162"/>
              <a:gd name="connsiteY113" fmla="*/ 1878012 h 2359024"/>
              <a:gd name="connsiteX114" fmla="*/ 1006475 w 2316162"/>
              <a:gd name="connsiteY114" fmla="*/ 1866900 h 2359024"/>
              <a:gd name="connsiteX115" fmla="*/ 979487 w 2316162"/>
              <a:gd name="connsiteY115" fmla="*/ 1862137 h 2359024"/>
              <a:gd name="connsiteX116" fmla="*/ 420687 w 2316162"/>
              <a:gd name="connsiteY116" fmla="*/ 1862137 h 2359024"/>
              <a:gd name="connsiteX117" fmla="*/ 420687 w 2316162"/>
              <a:gd name="connsiteY117" fmla="*/ 2359024 h 2359024"/>
              <a:gd name="connsiteX118" fmla="*/ 411984 w 2316162"/>
              <a:gd name="connsiteY118" fmla="*/ 1368423 h 2359024"/>
              <a:gd name="connsiteX119" fmla="*/ 409575 w 2316162"/>
              <a:gd name="connsiteY119" fmla="*/ 1368423 h 2359024"/>
              <a:gd name="connsiteX120" fmla="*/ 409575 w 2316162"/>
              <a:gd name="connsiteY120" fmla="*/ 1306513 h 2359024"/>
              <a:gd name="connsiteX121" fmla="*/ 406400 w 2316162"/>
              <a:gd name="connsiteY121" fmla="*/ 1284288 h 2359024"/>
              <a:gd name="connsiteX122" fmla="*/ 398463 w 2316162"/>
              <a:gd name="connsiteY122" fmla="*/ 1266825 h 2359024"/>
              <a:gd name="connsiteX123" fmla="*/ 382588 w 2316162"/>
              <a:gd name="connsiteY123" fmla="*/ 1254125 h 2359024"/>
              <a:gd name="connsiteX124" fmla="*/ 365125 w 2316162"/>
              <a:gd name="connsiteY124" fmla="*/ 1247775 h 2359024"/>
              <a:gd name="connsiteX125" fmla="*/ 344488 w 2316162"/>
              <a:gd name="connsiteY125" fmla="*/ 1246188 h 2359024"/>
              <a:gd name="connsiteX126" fmla="*/ 320675 w 2316162"/>
              <a:gd name="connsiteY126" fmla="*/ 1249363 h 2359024"/>
              <a:gd name="connsiteX127" fmla="*/ 295275 w 2316162"/>
              <a:gd name="connsiteY127" fmla="*/ 1257300 h 2359024"/>
              <a:gd name="connsiteX128" fmla="*/ 292100 w 2316162"/>
              <a:gd name="connsiteY128" fmla="*/ 1258888 h 2359024"/>
              <a:gd name="connsiteX129" fmla="*/ 282575 w 2316162"/>
              <a:gd name="connsiteY129" fmla="*/ 1262063 h 2359024"/>
              <a:gd name="connsiteX130" fmla="*/ 266700 w 2316162"/>
              <a:gd name="connsiteY130" fmla="*/ 1265238 h 2359024"/>
              <a:gd name="connsiteX131" fmla="*/ 249238 w 2316162"/>
              <a:gd name="connsiteY131" fmla="*/ 1270000 h 2359024"/>
              <a:gd name="connsiteX132" fmla="*/ 227013 w 2316162"/>
              <a:gd name="connsiteY132" fmla="*/ 1273175 h 2359024"/>
              <a:gd name="connsiteX133" fmla="*/ 204788 w 2316162"/>
              <a:gd name="connsiteY133" fmla="*/ 1277938 h 2359024"/>
              <a:gd name="connsiteX134" fmla="*/ 184150 w 2316162"/>
              <a:gd name="connsiteY134" fmla="*/ 1279525 h 2359024"/>
              <a:gd name="connsiteX135" fmla="*/ 165100 w 2316162"/>
              <a:gd name="connsiteY135" fmla="*/ 1281113 h 2359024"/>
              <a:gd name="connsiteX136" fmla="*/ 127000 w 2316162"/>
              <a:gd name="connsiteY136" fmla="*/ 1276350 h 2359024"/>
              <a:gd name="connsiteX137" fmla="*/ 92075 w 2316162"/>
              <a:gd name="connsiteY137" fmla="*/ 1265238 h 2359024"/>
              <a:gd name="connsiteX138" fmla="*/ 61913 w 2316162"/>
              <a:gd name="connsiteY138" fmla="*/ 1246188 h 2359024"/>
              <a:gd name="connsiteX139" fmla="*/ 36513 w 2316162"/>
              <a:gd name="connsiteY139" fmla="*/ 1220788 h 2359024"/>
              <a:gd name="connsiteX140" fmla="*/ 17463 w 2316162"/>
              <a:gd name="connsiteY140" fmla="*/ 1192213 h 2359024"/>
              <a:gd name="connsiteX141" fmla="*/ 4763 w 2316162"/>
              <a:gd name="connsiteY141" fmla="*/ 1158875 h 2359024"/>
              <a:gd name="connsiteX142" fmla="*/ 0 w 2316162"/>
              <a:gd name="connsiteY142" fmla="*/ 1122362 h 2359024"/>
              <a:gd name="connsiteX143" fmla="*/ 4763 w 2316162"/>
              <a:gd name="connsiteY143" fmla="*/ 1085850 h 2359024"/>
              <a:gd name="connsiteX144" fmla="*/ 17463 w 2316162"/>
              <a:gd name="connsiteY144" fmla="*/ 1052512 h 2359024"/>
              <a:gd name="connsiteX145" fmla="*/ 36513 w 2316162"/>
              <a:gd name="connsiteY145" fmla="*/ 1022350 h 2359024"/>
              <a:gd name="connsiteX146" fmla="*/ 61913 w 2316162"/>
              <a:gd name="connsiteY146" fmla="*/ 998537 h 2359024"/>
              <a:gd name="connsiteX147" fmla="*/ 92075 w 2316162"/>
              <a:gd name="connsiteY147" fmla="*/ 979487 h 2359024"/>
              <a:gd name="connsiteX148" fmla="*/ 127000 w 2316162"/>
              <a:gd name="connsiteY148" fmla="*/ 968375 h 2359024"/>
              <a:gd name="connsiteX149" fmla="*/ 165100 w 2316162"/>
              <a:gd name="connsiteY149" fmla="*/ 963612 h 2359024"/>
              <a:gd name="connsiteX150" fmla="*/ 184150 w 2316162"/>
              <a:gd name="connsiteY150" fmla="*/ 965200 h 2359024"/>
              <a:gd name="connsiteX151" fmla="*/ 206375 w 2316162"/>
              <a:gd name="connsiteY151" fmla="*/ 969962 h 2359024"/>
              <a:gd name="connsiteX152" fmla="*/ 230188 w 2316162"/>
              <a:gd name="connsiteY152" fmla="*/ 976312 h 2359024"/>
              <a:gd name="connsiteX153" fmla="*/ 252413 w 2316162"/>
              <a:gd name="connsiteY153" fmla="*/ 984250 h 2359024"/>
              <a:gd name="connsiteX154" fmla="*/ 273050 w 2316162"/>
              <a:gd name="connsiteY154" fmla="*/ 990600 h 2359024"/>
              <a:gd name="connsiteX155" fmla="*/ 290513 w 2316162"/>
              <a:gd name="connsiteY155" fmla="*/ 996950 h 2359024"/>
              <a:gd name="connsiteX156" fmla="*/ 301625 w 2316162"/>
              <a:gd name="connsiteY156" fmla="*/ 1001712 h 2359024"/>
              <a:gd name="connsiteX157" fmla="*/ 304800 w 2316162"/>
              <a:gd name="connsiteY157" fmla="*/ 1003300 h 2359024"/>
              <a:gd name="connsiteX158" fmla="*/ 333375 w 2316162"/>
              <a:gd name="connsiteY158" fmla="*/ 1011237 h 2359024"/>
              <a:gd name="connsiteX159" fmla="*/ 358775 w 2316162"/>
              <a:gd name="connsiteY159" fmla="*/ 1009650 h 2359024"/>
              <a:gd name="connsiteX160" fmla="*/ 379413 w 2316162"/>
              <a:gd name="connsiteY160" fmla="*/ 1001712 h 2359024"/>
              <a:gd name="connsiteX161" fmla="*/ 396875 w 2316162"/>
              <a:gd name="connsiteY161" fmla="*/ 987425 h 2359024"/>
              <a:gd name="connsiteX162" fmla="*/ 406400 w 2316162"/>
              <a:gd name="connsiteY162" fmla="*/ 965200 h 2359024"/>
              <a:gd name="connsiteX163" fmla="*/ 409575 w 2316162"/>
              <a:gd name="connsiteY163" fmla="*/ 936625 h 2359024"/>
              <a:gd name="connsiteX164" fmla="*/ 409575 w 2316162"/>
              <a:gd name="connsiteY164" fmla="*/ 402374 h 2359024"/>
              <a:gd name="connsiteX165" fmla="*/ 412616 w 2316162"/>
              <a:gd name="connsiteY165" fmla="*/ 402374 h 2359024"/>
              <a:gd name="connsiteX166" fmla="*/ 412616 w 2316162"/>
              <a:gd name="connsiteY166" fmla="*/ 395287 h 2359024"/>
              <a:gd name="connsiteX167" fmla="*/ 969962 w 2316162"/>
              <a:gd name="connsiteY167" fmla="*/ 395287 h 2359024"/>
              <a:gd name="connsiteX168" fmla="*/ 996950 w 2316162"/>
              <a:gd name="connsiteY168" fmla="*/ 392112 h 2359024"/>
              <a:gd name="connsiteX169" fmla="*/ 1020762 w 2316162"/>
              <a:gd name="connsiteY169" fmla="*/ 382587 h 2359024"/>
              <a:gd name="connsiteX170" fmla="*/ 1036637 w 2316162"/>
              <a:gd name="connsiteY170" fmla="*/ 366712 h 2359024"/>
              <a:gd name="connsiteX171" fmla="*/ 1044575 w 2316162"/>
              <a:gd name="connsiteY171" fmla="*/ 346075 h 2359024"/>
              <a:gd name="connsiteX172" fmla="*/ 1046162 w 2316162"/>
              <a:gd name="connsiteY172" fmla="*/ 322262 h 2359024"/>
              <a:gd name="connsiteX173" fmla="*/ 1038225 w 2316162"/>
              <a:gd name="connsiteY173" fmla="*/ 295275 h 2359024"/>
              <a:gd name="connsiteX174" fmla="*/ 1036637 w 2316162"/>
              <a:gd name="connsiteY174" fmla="*/ 290512 h 2359024"/>
              <a:gd name="connsiteX175" fmla="*/ 1031875 w 2316162"/>
              <a:gd name="connsiteY175" fmla="*/ 280987 h 2359024"/>
              <a:gd name="connsiteX176" fmla="*/ 1025525 w 2316162"/>
              <a:gd name="connsiteY176" fmla="*/ 265112 h 2359024"/>
              <a:gd name="connsiteX177" fmla="*/ 1016000 w 2316162"/>
              <a:gd name="connsiteY177" fmla="*/ 244475 h 2359024"/>
              <a:gd name="connsiteX178" fmla="*/ 1008062 w 2316162"/>
              <a:gd name="connsiteY178" fmla="*/ 222250 h 2359024"/>
              <a:gd name="connsiteX179" fmla="*/ 1001712 w 2316162"/>
              <a:gd name="connsiteY179" fmla="*/ 200025 h 2359024"/>
              <a:gd name="connsiteX180" fmla="*/ 996950 w 2316162"/>
              <a:gd name="connsiteY180" fmla="*/ 177800 h 2359024"/>
              <a:gd name="connsiteX181" fmla="*/ 995362 w 2316162"/>
              <a:gd name="connsiteY181" fmla="*/ 158750 h 2359024"/>
              <a:gd name="connsiteX182" fmla="*/ 1000125 w 2316162"/>
              <a:gd name="connsiteY182" fmla="*/ 122237 h 2359024"/>
              <a:gd name="connsiteX183" fmla="*/ 1011237 w 2316162"/>
              <a:gd name="connsiteY183" fmla="*/ 88900 h 2359024"/>
              <a:gd name="connsiteX184" fmla="*/ 1031875 w 2316162"/>
              <a:gd name="connsiteY184" fmla="*/ 60325 h 2359024"/>
              <a:gd name="connsiteX185" fmla="*/ 1057275 w 2316162"/>
              <a:gd name="connsiteY185" fmla="*/ 34925 h 2359024"/>
              <a:gd name="connsiteX186" fmla="*/ 1087437 w 2316162"/>
              <a:gd name="connsiteY186" fmla="*/ 15875 h 2359024"/>
              <a:gd name="connsiteX187" fmla="*/ 1122362 w 2316162"/>
              <a:gd name="connsiteY187" fmla="*/ 4762 h 2359024"/>
              <a:gd name="connsiteX188" fmla="*/ 1160462 w 2316162"/>
              <a:gd name="connsiteY188" fmla="*/ 0 h 2359024"/>
              <a:gd name="connsiteX0" fmla="*/ 1160462 w 2316162"/>
              <a:gd name="connsiteY0" fmla="*/ 0 h 2259012"/>
              <a:gd name="connsiteX1" fmla="*/ 1198562 w 2316162"/>
              <a:gd name="connsiteY1" fmla="*/ 4762 h 2259012"/>
              <a:gd name="connsiteX2" fmla="*/ 1231900 w 2316162"/>
              <a:gd name="connsiteY2" fmla="*/ 15875 h 2259012"/>
              <a:gd name="connsiteX3" fmla="*/ 1262062 w 2316162"/>
              <a:gd name="connsiteY3" fmla="*/ 34925 h 2259012"/>
              <a:gd name="connsiteX4" fmla="*/ 1289050 w 2316162"/>
              <a:gd name="connsiteY4" fmla="*/ 60325 h 2259012"/>
              <a:gd name="connsiteX5" fmla="*/ 1308100 w 2316162"/>
              <a:gd name="connsiteY5" fmla="*/ 88900 h 2259012"/>
              <a:gd name="connsiteX6" fmla="*/ 1320800 w 2316162"/>
              <a:gd name="connsiteY6" fmla="*/ 122237 h 2259012"/>
              <a:gd name="connsiteX7" fmla="*/ 1323975 w 2316162"/>
              <a:gd name="connsiteY7" fmla="*/ 158750 h 2259012"/>
              <a:gd name="connsiteX8" fmla="*/ 1322387 w 2316162"/>
              <a:gd name="connsiteY8" fmla="*/ 177800 h 2259012"/>
              <a:gd name="connsiteX9" fmla="*/ 1317625 w 2316162"/>
              <a:gd name="connsiteY9" fmla="*/ 200025 h 2259012"/>
              <a:gd name="connsiteX10" fmla="*/ 1311275 w 2316162"/>
              <a:gd name="connsiteY10" fmla="*/ 222250 h 2259012"/>
              <a:gd name="connsiteX11" fmla="*/ 1304925 w 2316162"/>
              <a:gd name="connsiteY11" fmla="*/ 244475 h 2259012"/>
              <a:gd name="connsiteX12" fmla="*/ 1296987 w 2316162"/>
              <a:gd name="connsiteY12" fmla="*/ 265112 h 2259012"/>
              <a:gd name="connsiteX13" fmla="*/ 1290637 w 2316162"/>
              <a:gd name="connsiteY13" fmla="*/ 280987 h 2259012"/>
              <a:gd name="connsiteX14" fmla="*/ 1285875 w 2316162"/>
              <a:gd name="connsiteY14" fmla="*/ 290512 h 2259012"/>
              <a:gd name="connsiteX15" fmla="*/ 1282700 w 2316162"/>
              <a:gd name="connsiteY15" fmla="*/ 295275 h 2259012"/>
              <a:gd name="connsiteX16" fmla="*/ 1274762 w 2316162"/>
              <a:gd name="connsiteY16" fmla="*/ 322262 h 2259012"/>
              <a:gd name="connsiteX17" fmla="*/ 1274762 w 2316162"/>
              <a:gd name="connsiteY17" fmla="*/ 346075 h 2259012"/>
              <a:gd name="connsiteX18" fmla="*/ 1285875 w 2316162"/>
              <a:gd name="connsiteY18" fmla="*/ 366712 h 2259012"/>
              <a:gd name="connsiteX19" fmla="*/ 1300162 w 2316162"/>
              <a:gd name="connsiteY19" fmla="*/ 382587 h 2259012"/>
              <a:gd name="connsiteX20" fmla="*/ 1322387 w 2316162"/>
              <a:gd name="connsiteY20" fmla="*/ 392112 h 2259012"/>
              <a:gd name="connsiteX21" fmla="*/ 1350962 w 2316162"/>
              <a:gd name="connsiteY21" fmla="*/ 395287 h 2259012"/>
              <a:gd name="connsiteX22" fmla="*/ 1908175 w 2316162"/>
              <a:gd name="connsiteY22" fmla="*/ 395287 h 2259012"/>
              <a:gd name="connsiteX23" fmla="*/ 1911350 w 2316162"/>
              <a:gd name="connsiteY23" fmla="*/ 477837 h 2259012"/>
              <a:gd name="connsiteX24" fmla="*/ 1911350 w 2316162"/>
              <a:gd name="connsiteY24" fmla="*/ 485775 h 2259012"/>
              <a:gd name="connsiteX25" fmla="*/ 1911350 w 2316162"/>
              <a:gd name="connsiteY25" fmla="*/ 496887 h 2259012"/>
              <a:gd name="connsiteX26" fmla="*/ 1911350 w 2316162"/>
              <a:gd name="connsiteY26" fmla="*/ 506412 h 2259012"/>
              <a:gd name="connsiteX27" fmla="*/ 1908175 w 2316162"/>
              <a:gd name="connsiteY27" fmla="*/ 936625 h 2259012"/>
              <a:gd name="connsiteX28" fmla="*/ 1909762 w 2316162"/>
              <a:gd name="connsiteY28" fmla="*/ 962025 h 2259012"/>
              <a:gd name="connsiteX29" fmla="*/ 1917700 w 2316162"/>
              <a:gd name="connsiteY29" fmla="*/ 981075 h 2259012"/>
              <a:gd name="connsiteX30" fmla="*/ 1930400 w 2316162"/>
              <a:gd name="connsiteY30" fmla="*/ 995362 h 2259012"/>
              <a:gd name="connsiteX31" fmla="*/ 1946275 w 2316162"/>
              <a:gd name="connsiteY31" fmla="*/ 1006475 h 2259012"/>
              <a:gd name="connsiteX32" fmla="*/ 1965325 w 2316162"/>
              <a:gd name="connsiteY32" fmla="*/ 1011237 h 2259012"/>
              <a:gd name="connsiteX33" fmla="*/ 1985962 w 2316162"/>
              <a:gd name="connsiteY33" fmla="*/ 1009650 h 2259012"/>
              <a:gd name="connsiteX34" fmla="*/ 2011362 w 2316162"/>
              <a:gd name="connsiteY34" fmla="*/ 1003300 h 2259012"/>
              <a:gd name="connsiteX35" fmla="*/ 2016125 w 2316162"/>
              <a:gd name="connsiteY35" fmla="*/ 1001712 h 2259012"/>
              <a:gd name="connsiteX36" fmla="*/ 2027237 w 2316162"/>
              <a:gd name="connsiteY36" fmla="*/ 996950 h 2259012"/>
              <a:gd name="connsiteX37" fmla="*/ 2043112 w 2316162"/>
              <a:gd name="connsiteY37" fmla="*/ 990600 h 2259012"/>
              <a:gd name="connsiteX38" fmla="*/ 2063750 w 2316162"/>
              <a:gd name="connsiteY38" fmla="*/ 982662 h 2259012"/>
              <a:gd name="connsiteX39" fmla="*/ 2087562 w 2316162"/>
              <a:gd name="connsiteY39" fmla="*/ 976312 h 2259012"/>
              <a:gd name="connsiteX40" fmla="*/ 2109787 w 2316162"/>
              <a:gd name="connsiteY40" fmla="*/ 969962 h 2259012"/>
              <a:gd name="connsiteX41" fmla="*/ 2132012 w 2316162"/>
              <a:gd name="connsiteY41" fmla="*/ 965200 h 2259012"/>
              <a:gd name="connsiteX42" fmla="*/ 2151062 w 2316162"/>
              <a:gd name="connsiteY42" fmla="*/ 963612 h 2259012"/>
              <a:gd name="connsiteX43" fmla="*/ 2190750 w 2316162"/>
              <a:gd name="connsiteY43" fmla="*/ 968375 h 2259012"/>
              <a:gd name="connsiteX44" fmla="*/ 2224087 w 2316162"/>
              <a:gd name="connsiteY44" fmla="*/ 979487 h 2259012"/>
              <a:gd name="connsiteX45" fmla="*/ 2254250 w 2316162"/>
              <a:gd name="connsiteY45" fmla="*/ 998537 h 2259012"/>
              <a:gd name="connsiteX46" fmla="*/ 2281237 w 2316162"/>
              <a:gd name="connsiteY46" fmla="*/ 1022350 h 2259012"/>
              <a:gd name="connsiteX47" fmla="*/ 2298700 w 2316162"/>
              <a:gd name="connsiteY47" fmla="*/ 1052512 h 2259012"/>
              <a:gd name="connsiteX48" fmla="*/ 2311400 w 2316162"/>
              <a:gd name="connsiteY48" fmla="*/ 1085850 h 2259012"/>
              <a:gd name="connsiteX49" fmla="*/ 2316162 w 2316162"/>
              <a:gd name="connsiteY49" fmla="*/ 1120775 h 2259012"/>
              <a:gd name="connsiteX50" fmla="*/ 2311400 w 2316162"/>
              <a:gd name="connsiteY50" fmla="*/ 1158875 h 2259012"/>
              <a:gd name="connsiteX51" fmla="*/ 2298700 w 2316162"/>
              <a:gd name="connsiteY51" fmla="*/ 1192212 h 2259012"/>
              <a:gd name="connsiteX52" fmla="*/ 2281237 w 2316162"/>
              <a:gd name="connsiteY52" fmla="*/ 1220787 h 2259012"/>
              <a:gd name="connsiteX53" fmla="*/ 2254250 w 2316162"/>
              <a:gd name="connsiteY53" fmla="*/ 1246187 h 2259012"/>
              <a:gd name="connsiteX54" fmla="*/ 2224087 w 2316162"/>
              <a:gd name="connsiteY54" fmla="*/ 1265237 h 2259012"/>
              <a:gd name="connsiteX55" fmla="*/ 2190750 w 2316162"/>
              <a:gd name="connsiteY55" fmla="*/ 1276350 h 2259012"/>
              <a:gd name="connsiteX56" fmla="*/ 2151062 w 2316162"/>
              <a:gd name="connsiteY56" fmla="*/ 1281112 h 2259012"/>
              <a:gd name="connsiteX57" fmla="*/ 2132012 w 2316162"/>
              <a:gd name="connsiteY57" fmla="*/ 1279525 h 2259012"/>
              <a:gd name="connsiteX58" fmla="*/ 2109787 w 2316162"/>
              <a:gd name="connsiteY58" fmla="*/ 1274762 h 2259012"/>
              <a:gd name="connsiteX59" fmla="*/ 2087562 w 2316162"/>
              <a:gd name="connsiteY59" fmla="*/ 1268412 h 2259012"/>
              <a:gd name="connsiteX60" fmla="*/ 2063750 w 2316162"/>
              <a:gd name="connsiteY60" fmla="*/ 1260475 h 2259012"/>
              <a:gd name="connsiteX61" fmla="*/ 2043112 w 2316162"/>
              <a:gd name="connsiteY61" fmla="*/ 1254125 h 2259012"/>
              <a:gd name="connsiteX62" fmla="*/ 2027237 w 2316162"/>
              <a:gd name="connsiteY62" fmla="*/ 1247775 h 2259012"/>
              <a:gd name="connsiteX63" fmla="*/ 2016125 w 2316162"/>
              <a:gd name="connsiteY63" fmla="*/ 1243012 h 2259012"/>
              <a:gd name="connsiteX64" fmla="*/ 2011362 w 2316162"/>
              <a:gd name="connsiteY64" fmla="*/ 1241425 h 2259012"/>
              <a:gd name="connsiteX65" fmla="*/ 1985962 w 2316162"/>
              <a:gd name="connsiteY65" fmla="*/ 1235075 h 2259012"/>
              <a:gd name="connsiteX66" fmla="*/ 1965325 w 2316162"/>
              <a:gd name="connsiteY66" fmla="*/ 1233487 h 2259012"/>
              <a:gd name="connsiteX67" fmla="*/ 1946275 w 2316162"/>
              <a:gd name="connsiteY67" fmla="*/ 1238250 h 2259012"/>
              <a:gd name="connsiteX68" fmla="*/ 1930400 w 2316162"/>
              <a:gd name="connsiteY68" fmla="*/ 1247775 h 2259012"/>
              <a:gd name="connsiteX69" fmla="*/ 1917700 w 2316162"/>
              <a:gd name="connsiteY69" fmla="*/ 1263650 h 2259012"/>
              <a:gd name="connsiteX70" fmla="*/ 1909762 w 2316162"/>
              <a:gd name="connsiteY70" fmla="*/ 1282700 h 2259012"/>
              <a:gd name="connsiteX71" fmla="*/ 1908175 w 2316162"/>
              <a:gd name="connsiteY71" fmla="*/ 1306512 h 2259012"/>
              <a:gd name="connsiteX72" fmla="*/ 1909203 w 2316162"/>
              <a:gd name="connsiteY72" fmla="*/ 1861565 h 2259012"/>
              <a:gd name="connsiteX73" fmla="*/ 1358900 w 2316162"/>
              <a:gd name="connsiteY73" fmla="*/ 1862137 h 2259012"/>
              <a:gd name="connsiteX74" fmla="*/ 1331912 w 2316162"/>
              <a:gd name="connsiteY74" fmla="*/ 1866900 h 2259012"/>
              <a:gd name="connsiteX75" fmla="*/ 1309687 w 2316162"/>
              <a:gd name="connsiteY75" fmla="*/ 1878012 h 2259012"/>
              <a:gd name="connsiteX76" fmla="*/ 1293812 w 2316162"/>
              <a:gd name="connsiteY76" fmla="*/ 1892300 h 2259012"/>
              <a:gd name="connsiteX77" fmla="*/ 1285875 w 2316162"/>
              <a:gd name="connsiteY77" fmla="*/ 1912937 h 2259012"/>
              <a:gd name="connsiteX78" fmla="*/ 1282700 w 2316162"/>
              <a:gd name="connsiteY78" fmla="*/ 1936750 h 2259012"/>
              <a:gd name="connsiteX79" fmla="*/ 1292225 w 2316162"/>
              <a:gd name="connsiteY79" fmla="*/ 1963737 h 2259012"/>
              <a:gd name="connsiteX80" fmla="*/ 1293812 w 2316162"/>
              <a:gd name="connsiteY80" fmla="*/ 1968500 h 2259012"/>
              <a:gd name="connsiteX81" fmla="*/ 1298575 w 2316162"/>
              <a:gd name="connsiteY81" fmla="*/ 1978025 h 2259012"/>
              <a:gd name="connsiteX82" fmla="*/ 1304925 w 2316162"/>
              <a:gd name="connsiteY82" fmla="*/ 1993900 h 2259012"/>
              <a:gd name="connsiteX83" fmla="*/ 1312862 w 2316162"/>
              <a:gd name="connsiteY83" fmla="*/ 2014537 h 2259012"/>
              <a:gd name="connsiteX84" fmla="*/ 1320800 w 2316162"/>
              <a:gd name="connsiteY84" fmla="*/ 2035175 h 2259012"/>
              <a:gd name="connsiteX85" fmla="*/ 1327150 w 2316162"/>
              <a:gd name="connsiteY85" fmla="*/ 2058987 h 2259012"/>
              <a:gd name="connsiteX86" fmla="*/ 1331912 w 2316162"/>
              <a:gd name="connsiteY86" fmla="*/ 2081212 h 2259012"/>
              <a:gd name="connsiteX87" fmla="*/ 1333500 w 2316162"/>
              <a:gd name="connsiteY87" fmla="*/ 2098675 h 2259012"/>
              <a:gd name="connsiteX88" fmla="*/ 1328737 w 2316162"/>
              <a:gd name="connsiteY88" fmla="*/ 2136775 h 2259012"/>
              <a:gd name="connsiteX89" fmla="*/ 1316037 w 2316162"/>
              <a:gd name="connsiteY89" fmla="*/ 2170112 h 2259012"/>
              <a:gd name="connsiteX90" fmla="*/ 1298575 w 2316162"/>
              <a:gd name="connsiteY90" fmla="*/ 2198687 h 2259012"/>
              <a:gd name="connsiteX91" fmla="*/ 1271587 w 2316162"/>
              <a:gd name="connsiteY91" fmla="*/ 2222500 h 2259012"/>
              <a:gd name="connsiteX92" fmla="*/ 1241425 w 2316162"/>
              <a:gd name="connsiteY92" fmla="*/ 2243137 h 2259012"/>
              <a:gd name="connsiteX93" fmla="*/ 1208087 w 2316162"/>
              <a:gd name="connsiteY93" fmla="*/ 2254250 h 2259012"/>
              <a:gd name="connsiteX94" fmla="*/ 1168400 w 2316162"/>
              <a:gd name="connsiteY94" fmla="*/ 2259012 h 2259012"/>
              <a:gd name="connsiteX95" fmla="*/ 1131887 w 2316162"/>
              <a:gd name="connsiteY95" fmla="*/ 2254250 h 2259012"/>
              <a:gd name="connsiteX96" fmla="*/ 1096962 w 2316162"/>
              <a:gd name="connsiteY96" fmla="*/ 2243137 h 2259012"/>
              <a:gd name="connsiteX97" fmla="*/ 1066800 w 2316162"/>
              <a:gd name="connsiteY97" fmla="*/ 2222500 h 2259012"/>
              <a:gd name="connsiteX98" fmla="*/ 1041400 w 2316162"/>
              <a:gd name="connsiteY98" fmla="*/ 2198687 h 2259012"/>
              <a:gd name="connsiteX99" fmla="*/ 1022350 w 2316162"/>
              <a:gd name="connsiteY99" fmla="*/ 2170112 h 2259012"/>
              <a:gd name="connsiteX100" fmla="*/ 1009650 w 2316162"/>
              <a:gd name="connsiteY100" fmla="*/ 2136775 h 2259012"/>
              <a:gd name="connsiteX101" fmla="*/ 1004887 w 2316162"/>
              <a:gd name="connsiteY101" fmla="*/ 2098675 h 2259012"/>
              <a:gd name="connsiteX102" fmla="*/ 1006475 w 2316162"/>
              <a:gd name="connsiteY102" fmla="*/ 2081212 h 2259012"/>
              <a:gd name="connsiteX103" fmla="*/ 1011237 w 2316162"/>
              <a:gd name="connsiteY103" fmla="*/ 2058987 h 2259012"/>
              <a:gd name="connsiteX104" fmla="*/ 1019175 w 2316162"/>
              <a:gd name="connsiteY104" fmla="*/ 2035175 h 2259012"/>
              <a:gd name="connsiteX105" fmla="*/ 1027112 w 2316162"/>
              <a:gd name="connsiteY105" fmla="*/ 2014537 h 2259012"/>
              <a:gd name="connsiteX106" fmla="*/ 1033462 w 2316162"/>
              <a:gd name="connsiteY106" fmla="*/ 1993900 h 2259012"/>
              <a:gd name="connsiteX107" fmla="*/ 1039812 w 2316162"/>
              <a:gd name="connsiteY107" fmla="*/ 1978025 h 2259012"/>
              <a:gd name="connsiteX108" fmla="*/ 1044575 w 2316162"/>
              <a:gd name="connsiteY108" fmla="*/ 1968500 h 2259012"/>
              <a:gd name="connsiteX109" fmla="*/ 1046162 w 2316162"/>
              <a:gd name="connsiteY109" fmla="*/ 1963737 h 2259012"/>
              <a:gd name="connsiteX110" fmla="*/ 1054100 w 2316162"/>
              <a:gd name="connsiteY110" fmla="*/ 1936750 h 2259012"/>
              <a:gd name="connsiteX111" fmla="*/ 1054100 w 2316162"/>
              <a:gd name="connsiteY111" fmla="*/ 1912937 h 2259012"/>
              <a:gd name="connsiteX112" fmla="*/ 1046162 w 2316162"/>
              <a:gd name="connsiteY112" fmla="*/ 1892300 h 2259012"/>
              <a:gd name="connsiteX113" fmla="*/ 1030287 w 2316162"/>
              <a:gd name="connsiteY113" fmla="*/ 1878012 h 2259012"/>
              <a:gd name="connsiteX114" fmla="*/ 1006475 w 2316162"/>
              <a:gd name="connsiteY114" fmla="*/ 1866900 h 2259012"/>
              <a:gd name="connsiteX115" fmla="*/ 979487 w 2316162"/>
              <a:gd name="connsiteY115" fmla="*/ 1862137 h 2259012"/>
              <a:gd name="connsiteX116" fmla="*/ 420687 w 2316162"/>
              <a:gd name="connsiteY116" fmla="*/ 1862137 h 2259012"/>
              <a:gd name="connsiteX117" fmla="*/ 411984 w 2316162"/>
              <a:gd name="connsiteY117" fmla="*/ 1368423 h 2259012"/>
              <a:gd name="connsiteX118" fmla="*/ 409575 w 2316162"/>
              <a:gd name="connsiteY118" fmla="*/ 1368423 h 2259012"/>
              <a:gd name="connsiteX119" fmla="*/ 409575 w 2316162"/>
              <a:gd name="connsiteY119" fmla="*/ 1306513 h 2259012"/>
              <a:gd name="connsiteX120" fmla="*/ 406400 w 2316162"/>
              <a:gd name="connsiteY120" fmla="*/ 1284288 h 2259012"/>
              <a:gd name="connsiteX121" fmla="*/ 398463 w 2316162"/>
              <a:gd name="connsiteY121" fmla="*/ 1266825 h 2259012"/>
              <a:gd name="connsiteX122" fmla="*/ 382588 w 2316162"/>
              <a:gd name="connsiteY122" fmla="*/ 1254125 h 2259012"/>
              <a:gd name="connsiteX123" fmla="*/ 365125 w 2316162"/>
              <a:gd name="connsiteY123" fmla="*/ 1247775 h 2259012"/>
              <a:gd name="connsiteX124" fmla="*/ 344488 w 2316162"/>
              <a:gd name="connsiteY124" fmla="*/ 1246188 h 2259012"/>
              <a:gd name="connsiteX125" fmla="*/ 320675 w 2316162"/>
              <a:gd name="connsiteY125" fmla="*/ 1249363 h 2259012"/>
              <a:gd name="connsiteX126" fmla="*/ 295275 w 2316162"/>
              <a:gd name="connsiteY126" fmla="*/ 1257300 h 2259012"/>
              <a:gd name="connsiteX127" fmla="*/ 292100 w 2316162"/>
              <a:gd name="connsiteY127" fmla="*/ 1258888 h 2259012"/>
              <a:gd name="connsiteX128" fmla="*/ 282575 w 2316162"/>
              <a:gd name="connsiteY128" fmla="*/ 1262063 h 2259012"/>
              <a:gd name="connsiteX129" fmla="*/ 266700 w 2316162"/>
              <a:gd name="connsiteY129" fmla="*/ 1265238 h 2259012"/>
              <a:gd name="connsiteX130" fmla="*/ 249238 w 2316162"/>
              <a:gd name="connsiteY130" fmla="*/ 1270000 h 2259012"/>
              <a:gd name="connsiteX131" fmla="*/ 227013 w 2316162"/>
              <a:gd name="connsiteY131" fmla="*/ 1273175 h 2259012"/>
              <a:gd name="connsiteX132" fmla="*/ 204788 w 2316162"/>
              <a:gd name="connsiteY132" fmla="*/ 1277938 h 2259012"/>
              <a:gd name="connsiteX133" fmla="*/ 184150 w 2316162"/>
              <a:gd name="connsiteY133" fmla="*/ 1279525 h 2259012"/>
              <a:gd name="connsiteX134" fmla="*/ 165100 w 2316162"/>
              <a:gd name="connsiteY134" fmla="*/ 1281113 h 2259012"/>
              <a:gd name="connsiteX135" fmla="*/ 127000 w 2316162"/>
              <a:gd name="connsiteY135" fmla="*/ 1276350 h 2259012"/>
              <a:gd name="connsiteX136" fmla="*/ 92075 w 2316162"/>
              <a:gd name="connsiteY136" fmla="*/ 1265238 h 2259012"/>
              <a:gd name="connsiteX137" fmla="*/ 61913 w 2316162"/>
              <a:gd name="connsiteY137" fmla="*/ 1246188 h 2259012"/>
              <a:gd name="connsiteX138" fmla="*/ 36513 w 2316162"/>
              <a:gd name="connsiteY138" fmla="*/ 1220788 h 2259012"/>
              <a:gd name="connsiteX139" fmla="*/ 17463 w 2316162"/>
              <a:gd name="connsiteY139" fmla="*/ 1192213 h 2259012"/>
              <a:gd name="connsiteX140" fmla="*/ 4763 w 2316162"/>
              <a:gd name="connsiteY140" fmla="*/ 1158875 h 2259012"/>
              <a:gd name="connsiteX141" fmla="*/ 0 w 2316162"/>
              <a:gd name="connsiteY141" fmla="*/ 1122362 h 2259012"/>
              <a:gd name="connsiteX142" fmla="*/ 4763 w 2316162"/>
              <a:gd name="connsiteY142" fmla="*/ 1085850 h 2259012"/>
              <a:gd name="connsiteX143" fmla="*/ 17463 w 2316162"/>
              <a:gd name="connsiteY143" fmla="*/ 1052512 h 2259012"/>
              <a:gd name="connsiteX144" fmla="*/ 36513 w 2316162"/>
              <a:gd name="connsiteY144" fmla="*/ 1022350 h 2259012"/>
              <a:gd name="connsiteX145" fmla="*/ 61913 w 2316162"/>
              <a:gd name="connsiteY145" fmla="*/ 998537 h 2259012"/>
              <a:gd name="connsiteX146" fmla="*/ 92075 w 2316162"/>
              <a:gd name="connsiteY146" fmla="*/ 979487 h 2259012"/>
              <a:gd name="connsiteX147" fmla="*/ 127000 w 2316162"/>
              <a:gd name="connsiteY147" fmla="*/ 968375 h 2259012"/>
              <a:gd name="connsiteX148" fmla="*/ 165100 w 2316162"/>
              <a:gd name="connsiteY148" fmla="*/ 963612 h 2259012"/>
              <a:gd name="connsiteX149" fmla="*/ 184150 w 2316162"/>
              <a:gd name="connsiteY149" fmla="*/ 965200 h 2259012"/>
              <a:gd name="connsiteX150" fmla="*/ 206375 w 2316162"/>
              <a:gd name="connsiteY150" fmla="*/ 969962 h 2259012"/>
              <a:gd name="connsiteX151" fmla="*/ 230188 w 2316162"/>
              <a:gd name="connsiteY151" fmla="*/ 976312 h 2259012"/>
              <a:gd name="connsiteX152" fmla="*/ 252413 w 2316162"/>
              <a:gd name="connsiteY152" fmla="*/ 984250 h 2259012"/>
              <a:gd name="connsiteX153" fmla="*/ 273050 w 2316162"/>
              <a:gd name="connsiteY153" fmla="*/ 990600 h 2259012"/>
              <a:gd name="connsiteX154" fmla="*/ 290513 w 2316162"/>
              <a:gd name="connsiteY154" fmla="*/ 996950 h 2259012"/>
              <a:gd name="connsiteX155" fmla="*/ 301625 w 2316162"/>
              <a:gd name="connsiteY155" fmla="*/ 1001712 h 2259012"/>
              <a:gd name="connsiteX156" fmla="*/ 304800 w 2316162"/>
              <a:gd name="connsiteY156" fmla="*/ 1003300 h 2259012"/>
              <a:gd name="connsiteX157" fmla="*/ 333375 w 2316162"/>
              <a:gd name="connsiteY157" fmla="*/ 1011237 h 2259012"/>
              <a:gd name="connsiteX158" fmla="*/ 358775 w 2316162"/>
              <a:gd name="connsiteY158" fmla="*/ 1009650 h 2259012"/>
              <a:gd name="connsiteX159" fmla="*/ 379413 w 2316162"/>
              <a:gd name="connsiteY159" fmla="*/ 1001712 h 2259012"/>
              <a:gd name="connsiteX160" fmla="*/ 396875 w 2316162"/>
              <a:gd name="connsiteY160" fmla="*/ 987425 h 2259012"/>
              <a:gd name="connsiteX161" fmla="*/ 406400 w 2316162"/>
              <a:gd name="connsiteY161" fmla="*/ 965200 h 2259012"/>
              <a:gd name="connsiteX162" fmla="*/ 409575 w 2316162"/>
              <a:gd name="connsiteY162" fmla="*/ 936625 h 2259012"/>
              <a:gd name="connsiteX163" fmla="*/ 409575 w 2316162"/>
              <a:gd name="connsiteY163" fmla="*/ 402374 h 2259012"/>
              <a:gd name="connsiteX164" fmla="*/ 412616 w 2316162"/>
              <a:gd name="connsiteY164" fmla="*/ 402374 h 2259012"/>
              <a:gd name="connsiteX165" fmla="*/ 412616 w 2316162"/>
              <a:gd name="connsiteY165" fmla="*/ 395287 h 2259012"/>
              <a:gd name="connsiteX166" fmla="*/ 969962 w 2316162"/>
              <a:gd name="connsiteY166" fmla="*/ 395287 h 2259012"/>
              <a:gd name="connsiteX167" fmla="*/ 996950 w 2316162"/>
              <a:gd name="connsiteY167" fmla="*/ 392112 h 2259012"/>
              <a:gd name="connsiteX168" fmla="*/ 1020762 w 2316162"/>
              <a:gd name="connsiteY168" fmla="*/ 382587 h 2259012"/>
              <a:gd name="connsiteX169" fmla="*/ 1036637 w 2316162"/>
              <a:gd name="connsiteY169" fmla="*/ 366712 h 2259012"/>
              <a:gd name="connsiteX170" fmla="*/ 1044575 w 2316162"/>
              <a:gd name="connsiteY170" fmla="*/ 346075 h 2259012"/>
              <a:gd name="connsiteX171" fmla="*/ 1046162 w 2316162"/>
              <a:gd name="connsiteY171" fmla="*/ 322262 h 2259012"/>
              <a:gd name="connsiteX172" fmla="*/ 1038225 w 2316162"/>
              <a:gd name="connsiteY172" fmla="*/ 295275 h 2259012"/>
              <a:gd name="connsiteX173" fmla="*/ 1036637 w 2316162"/>
              <a:gd name="connsiteY173" fmla="*/ 290512 h 2259012"/>
              <a:gd name="connsiteX174" fmla="*/ 1031875 w 2316162"/>
              <a:gd name="connsiteY174" fmla="*/ 280987 h 2259012"/>
              <a:gd name="connsiteX175" fmla="*/ 1025525 w 2316162"/>
              <a:gd name="connsiteY175" fmla="*/ 265112 h 2259012"/>
              <a:gd name="connsiteX176" fmla="*/ 1016000 w 2316162"/>
              <a:gd name="connsiteY176" fmla="*/ 244475 h 2259012"/>
              <a:gd name="connsiteX177" fmla="*/ 1008062 w 2316162"/>
              <a:gd name="connsiteY177" fmla="*/ 222250 h 2259012"/>
              <a:gd name="connsiteX178" fmla="*/ 1001712 w 2316162"/>
              <a:gd name="connsiteY178" fmla="*/ 200025 h 2259012"/>
              <a:gd name="connsiteX179" fmla="*/ 996950 w 2316162"/>
              <a:gd name="connsiteY179" fmla="*/ 177800 h 2259012"/>
              <a:gd name="connsiteX180" fmla="*/ 995362 w 2316162"/>
              <a:gd name="connsiteY180" fmla="*/ 158750 h 2259012"/>
              <a:gd name="connsiteX181" fmla="*/ 1000125 w 2316162"/>
              <a:gd name="connsiteY181" fmla="*/ 122237 h 2259012"/>
              <a:gd name="connsiteX182" fmla="*/ 1011237 w 2316162"/>
              <a:gd name="connsiteY182" fmla="*/ 88900 h 2259012"/>
              <a:gd name="connsiteX183" fmla="*/ 1031875 w 2316162"/>
              <a:gd name="connsiteY183" fmla="*/ 60325 h 2259012"/>
              <a:gd name="connsiteX184" fmla="*/ 1057275 w 2316162"/>
              <a:gd name="connsiteY184" fmla="*/ 34925 h 2259012"/>
              <a:gd name="connsiteX185" fmla="*/ 1087437 w 2316162"/>
              <a:gd name="connsiteY185" fmla="*/ 15875 h 2259012"/>
              <a:gd name="connsiteX186" fmla="*/ 1122362 w 2316162"/>
              <a:gd name="connsiteY186" fmla="*/ 4762 h 2259012"/>
              <a:gd name="connsiteX187" fmla="*/ 1160462 w 2316162"/>
              <a:gd name="connsiteY187" fmla="*/ 0 h 2259012"/>
              <a:gd name="connsiteX0" fmla="*/ 1160462 w 2316162"/>
              <a:gd name="connsiteY0" fmla="*/ 0 h 2259012"/>
              <a:gd name="connsiteX1" fmla="*/ 1198562 w 2316162"/>
              <a:gd name="connsiteY1" fmla="*/ 4762 h 2259012"/>
              <a:gd name="connsiteX2" fmla="*/ 1231900 w 2316162"/>
              <a:gd name="connsiteY2" fmla="*/ 15875 h 2259012"/>
              <a:gd name="connsiteX3" fmla="*/ 1262062 w 2316162"/>
              <a:gd name="connsiteY3" fmla="*/ 34925 h 2259012"/>
              <a:gd name="connsiteX4" fmla="*/ 1289050 w 2316162"/>
              <a:gd name="connsiteY4" fmla="*/ 60325 h 2259012"/>
              <a:gd name="connsiteX5" fmla="*/ 1308100 w 2316162"/>
              <a:gd name="connsiteY5" fmla="*/ 88900 h 2259012"/>
              <a:gd name="connsiteX6" fmla="*/ 1320800 w 2316162"/>
              <a:gd name="connsiteY6" fmla="*/ 122237 h 2259012"/>
              <a:gd name="connsiteX7" fmla="*/ 1323975 w 2316162"/>
              <a:gd name="connsiteY7" fmla="*/ 158750 h 2259012"/>
              <a:gd name="connsiteX8" fmla="*/ 1322387 w 2316162"/>
              <a:gd name="connsiteY8" fmla="*/ 177800 h 2259012"/>
              <a:gd name="connsiteX9" fmla="*/ 1317625 w 2316162"/>
              <a:gd name="connsiteY9" fmla="*/ 200025 h 2259012"/>
              <a:gd name="connsiteX10" fmla="*/ 1311275 w 2316162"/>
              <a:gd name="connsiteY10" fmla="*/ 222250 h 2259012"/>
              <a:gd name="connsiteX11" fmla="*/ 1304925 w 2316162"/>
              <a:gd name="connsiteY11" fmla="*/ 244475 h 2259012"/>
              <a:gd name="connsiteX12" fmla="*/ 1296987 w 2316162"/>
              <a:gd name="connsiteY12" fmla="*/ 265112 h 2259012"/>
              <a:gd name="connsiteX13" fmla="*/ 1290637 w 2316162"/>
              <a:gd name="connsiteY13" fmla="*/ 280987 h 2259012"/>
              <a:gd name="connsiteX14" fmla="*/ 1285875 w 2316162"/>
              <a:gd name="connsiteY14" fmla="*/ 290512 h 2259012"/>
              <a:gd name="connsiteX15" fmla="*/ 1282700 w 2316162"/>
              <a:gd name="connsiteY15" fmla="*/ 295275 h 2259012"/>
              <a:gd name="connsiteX16" fmla="*/ 1274762 w 2316162"/>
              <a:gd name="connsiteY16" fmla="*/ 322262 h 2259012"/>
              <a:gd name="connsiteX17" fmla="*/ 1274762 w 2316162"/>
              <a:gd name="connsiteY17" fmla="*/ 346075 h 2259012"/>
              <a:gd name="connsiteX18" fmla="*/ 1285875 w 2316162"/>
              <a:gd name="connsiteY18" fmla="*/ 366712 h 2259012"/>
              <a:gd name="connsiteX19" fmla="*/ 1300162 w 2316162"/>
              <a:gd name="connsiteY19" fmla="*/ 382587 h 2259012"/>
              <a:gd name="connsiteX20" fmla="*/ 1322387 w 2316162"/>
              <a:gd name="connsiteY20" fmla="*/ 392112 h 2259012"/>
              <a:gd name="connsiteX21" fmla="*/ 1350962 w 2316162"/>
              <a:gd name="connsiteY21" fmla="*/ 395287 h 2259012"/>
              <a:gd name="connsiteX22" fmla="*/ 1908175 w 2316162"/>
              <a:gd name="connsiteY22" fmla="*/ 395287 h 2259012"/>
              <a:gd name="connsiteX23" fmla="*/ 1911350 w 2316162"/>
              <a:gd name="connsiteY23" fmla="*/ 477837 h 2259012"/>
              <a:gd name="connsiteX24" fmla="*/ 1911350 w 2316162"/>
              <a:gd name="connsiteY24" fmla="*/ 485775 h 2259012"/>
              <a:gd name="connsiteX25" fmla="*/ 1911350 w 2316162"/>
              <a:gd name="connsiteY25" fmla="*/ 496887 h 2259012"/>
              <a:gd name="connsiteX26" fmla="*/ 1911350 w 2316162"/>
              <a:gd name="connsiteY26" fmla="*/ 506412 h 2259012"/>
              <a:gd name="connsiteX27" fmla="*/ 1908175 w 2316162"/>
              <a:gd name="connsiteY27" fmla="*/ 936625 h 2259012"/>
              <a:gd name="connsiteX28" fmla="*/ 1909762 w 2316162"/>
              <a:gd name="connsiteY28" fmla="*/ 962025 h 2259012"/>
              <a:gd name="connsiteX29" fmla="*/ 1917700 w 2316162"/>
              <a:gd name="connsiteY29" fmla="*/ 981075 h 2259012"/>
              <a:gd name="connsiteX30" fmla="*/ 1930400 w 2316162"/>
              <a:gd name="connsiteY30" fmla="*/ 995362 h 2259012"/>
              <a:gd name="connsiteX31" fmla="*/ 1946275 w 2316162"/>
              <a:gd name="connsiteY31" fmla="*/ 1006475 h 2259012"/>
              <a:gd name="connsiteX32" fmla="*/ 1965325 w 2316162"/>
              <a:gd name="connsiteY32" fmla="*/ 1011237 h 2259012"/>
              <a:gd name="connsiteX33" fmla="*/ 1985962 w 2316162"/>
              <a:gd name="connsiteY33" fmla="*/ 1009650 h 2259012"/>
              <a:gd name="connsiteX34" fmla="*/ 2011362 w 2316162"/>
              <a:gd name="connsiteY34" fmla="*/ 1003300 h 2259012"/>
              <a:gd name="connsiteX35" fmla="*/ 2016125 w 2316162"/>
              <a:gd name="connsiteY35" fmla="*/ 1001712 h 2259012"/>
              <a:gd name="connsiteX36" fmla="*/ 2027237 w 2316162"/>
              <a:gd name="connsiteY36" fmla="*/ 996950 h 2259012"/>
              <a:gd name="connsiteX37" fmla="*/ 2043112 w 2316162"/>
              <a:gd name="connsiteY37" fmla="*/ 990600 h 2259012"/>
              <a:gd name="connsiteX38" fmla="*/ 2063750 w 2316162"/>
              <a:gd name="connsiteY38" fmla="*/ 982662 h 2259012"/>
              <a:gd name="connsiteX39" fmla="*/ 2087562 w 2316162"/>
              <a:gd name="connsiteY39" fmla="*/ 976312 h 2259012"/>
              <a:gd name="connsiteX40" fmla="*/ 2109787 w 2316162"/>
              <a:gd name="connsiteY40" fmla="*/ 969962 h 2259012"/>
              <a:gd name="connsiteX41" fmla="*/ 2132012 w 2316162"/>
              <a:gd name="connsiteY41" fmla="*/ 965200 h 2259012"/>
              <a:gd name="connsiteX42" fmla="*/ 2151062 w 2316162"/>
              <a:gd name="connsiteY42" fmla="*/ 963612 h 2259012"/>
              <a:gd name="connsiteX43" fmla="*/ 2190750 w 2316162"/>
              <a:gd name="connsiteY43" fmla="*/ 968375 h 2259012"/>
              <a:gd name="connsiteX44" fmla="*/ 2224087 w 2316162"/>
              <a:gd name="connsiteY44" fmla="*/ 979487 h 2259012"/>
              <a:gd name="connsiteX45" fmla="*/ 2254250 w 2316162"/>
              <a:gd name="connsiteY45" fmla="*/ 998537 h 2259012"/>
              <a:gd name="connsiteX46" fmla="*/ 2281237 w 2316162"/>
              <a:gd name="connsiteY46" fmla="*/ 1022350 h 2259012"/>
              <a:gd name="connsiteX47" fmla="*/ 2298700 w 2316162"/>
              <a:gd name="connsiteY47" fmla="*/ 1052512 h 2259012"/>
              <a:gd name="connsiteX48" fmla="*/ 2311400 w 2316162"/>
              <a:gd name="connsiteY48" fmla="*/ 1085850 h 2259012"/>
              <a:gd name="connsiteX49" fmla="*/ 2316162 w 2316162"/>
              <a:gd name="connsiteY49" fmla="*/ 1120775 h 2259012"/>
              <a:gd name="connsiteX50" fmla="*/ 2311400 w 2316162"/>
              <a:gd name="connsiteY50" fmla="*/ 1158875 h 2259012"/>
              <a:gd name="connsiteX51" fmla="*/ 2298700 w 2316162"/>
              <a:gd name="connsiteY51" fmla="*/ 1192212 h 2259012"/>
              <a:gd name="connsiteX52" fmla="*/ 2281237 w 2316162"/>
              <a:gd name="connsiteY52" fmla="*/ 1220787 h 2259012"/>
              <a:gd name="connsiteX53" fmla="*/ 2254250 w 2316162"/>
              <a:gd name="connsiteY53" fmla="*/ 1246187 h 2259012"/>
              <a:gd name="connsiteX54" fmla="*/ 2224087 w 2316162"/>
              <a:gd name="connsiteY54" fmla="*/ 1265237 h 2259012"/>
              <a:gd name="connsiteX55" fmla="*/ 2190750 w 2316162"/>
              <a:gd name="connsiteY55" fmla="*/ 1276350 h 2259012"/>
              <a:gd name="connsiteX56" fmla="*/ 2151062 w 2316162"/>
              <a:gd name="connsiteY56" fmla="*/ 1281112 h 2259012"/>
              <a:gd name="connsiteX57" fmla="*/ 2132012 w 2316162"/>
              <a:gd name="connsiteY57" fmla="*/ 1279525 h 2259012"/>
              <a:gd name="connsiteX58" fmla="*/ 2109787 w 2316162"/>
              <a:gd name="connsiteY58" fmla="*/ 1274762 h 2259012"/>
              <a:gd name="connsiteX59" fmla="*/ 2087562 w 2316162"/>
              <a:gd name="connsiteY59" fmla="*/ 1268412 h 2259012"/>
              <a:gd name="connsiteX60" fmla="*/ 2063750 w 2316162"/>
              <a:gd name="connsiteY60" fmla="*/ 1260475 h 2259012"/>
              <a:gd name="connsiteX61" fmla="*/ 2043112 w 2316162"/>
              <a:gd name="connsiteY61" fmla="*/ 1254125 h 2259012"/>
              <a:gd name="connsiteX62" fmla="*/ 2027237 w 2316162"/>
              <a:gd name="connsiteY62" fmla="*/ 1247775 h 2259012"/>
              <a:gd name="connsiteX63" fmla="*/ 2016125 w 2316162"/>
              <a:gd name="connsiteY63" fmla="*/ 1243012 h 2259012"/>
              <a:gd name="connsiteX64" fmla="*/ 2011362 w 2316162"/>
              <a:gd name="connsiteY64" fmla="*/ 1241425 h 2259012"/>
              <a:gd name="connsiteX65" fmla="*/ 1985962 w 2316162"/>
              <a:gd name="connsiteY65" fmla="*/ 1235075 h 2259012"/>
              <a:gd name="connsiteX66" fmla="*/ 1965325 w 2316162"/>
              <a:gd name="connsiteY66" fmla="*/ 1233487 h 2259012"/>
              <a:gd name="connsiteX67" fmla="*/ 1946275 w 2316162"/>
              <a:gd name="connsiteY67" fmla="*/ 1238250 h 2259012"/>
              <a:gd name="connsiteX68" fmla="*/ 1930400 w 2316162"/>
              <a:gd name="connsiteY68" fmla="*/ 1247775 h 2259012"/>
              <a:gd name="connsiteX69" fmla="*/ 1917700 w 2316162"/>
              <a:gd name="connsiteY69" fmla="*/ 1263650 h 2259012"/>
              <a:gd name="connsiteX70" fmla="*/ 1909762 w 2316162"/>
              <a:gd name="connsiteY70" fmla="*/ 1282700 h 2259012"/>
              <a:gd name="connsiteX71" fmla="*/ 1908175 w 2316162"/>
              <a:gd name="connsiteY71" fmla="*/ 1306512 h 2259012"/>
              <a:gd name="connsiteX72" fmla="*/ 1909203 w 2316162"/>
              <a:gd name="connsiteY72" fmla="*/ 1861565 h 2259012"/>
              <a:gd name="connsiteX73" fmla="*/ 1358900 w 2316162"/>
              <a:gd name="connsiteY73" fmla="*/ 1862137 h 2259012"/>
              <a:gd name="connsiteX74" fmla="*/ 1331912 w 2316162"/>
              <a:gd name="connsiteY74" fmla="*/ 1866900 h 2259012"/>
              <a:gd name="connsiteX75" fmla="*/ 1309687 w 2316162"/>
              <a:gd name="connsiteY75" fmla="*/ 1878012 h 2259012"/>
              <a:gd name="connsiteX76" fmla="*/ 1293812 w 2316162"/>
              <a:gd name="connsiteY76" fmla="*/ 1892300 h 2259012"/>
              <a:gd name="connsiteX77" fmla="*/ 1285875 w 2316162"/>
              <a:gd name="connsiteY77" fmla="*/ 1912937 h 2259012"/>
              <a:gd name="connsiteX78" fmla="*/ 1282700 w 2316162"/>
              <a:gd name="connsiteY78" fmla="*/ 1936750 h 2259012"/>
              <a:gd name="connsiteX79" fmla="*/ 1292225 w 2316162"/>
              <a:gd name="connsiteY79" fmla="*/ 1963737 h 2259012"/>
              <a:gd name="connsiteX80" fmla="*/ 1293812 w 2316162"/>
              <a:gd name="connsiteY80" fmla="*/ 1968500 h 2259012"/>
              <a:gd name="connsiteX81" fmla="*/ 1298575 w 2316162"/>
              <a:gd name="connsiteY81" fmla="*/ 1978025 h 2259012"/>
              <a:gd name="connsiteX82" fmla="*/ 1304925 w 2316162"/>
              <a:gd name="connsiteY82" fmla="*/ 1993900 h 2259012"/>
              <a:gd name="connsiteX83" fmla="*/ 1312862 w 2316162"/>
              <a:gd name="connsiteY83" fmla="*/ 2014537 h 2259012"/>
              <a:gd name="connsiteX84" fmla="*/ 1320800 w 2316162"/>
              <a:gd name="connsiteY84" fmla="*/ 2035175 h 2259012"/>
              <a:gd name="connsiteX85" fmla="*/ 1327150 w 2316162"/>
              <a:gd name="connsiteY85" fmla="*/ 2058987 h 2259012"/>
              <a:gd name="connsiteX86" fmla="*/ 1331912 w 2316162"/>
              <a:gd name="connsiteY86" fmla="*/ 2081212 h 2259012"/>
              <a:gd name="connsiteX87" fmla="*/ 1333500 w 2316162"/>
              <a:gd name="connsiteY87" fmla="*/ 2098675 h 2259012"/>
              <a:gd name="connsiteX88" fmla="*/ 1328737 w 2316162"/>
              <a:gd name="connsiteY88" fmla="*/ 2136775 h 2259012"/>
              <a:gd name="connsiteX89" fmla="*/ 1316037 w 2316162"/>
              <a:gd name="connsiteY89" fmla="*/ 2170112 h 2259012"/>
              <a:gd name="connsiteX90" fmla="*/ 1298575 w 2316162"/>
              <a:gd name="connsiteY90" fmla="*/ 2198687 h 2259012"/>
              <a:gd name="connsiteX91" fmla="*/ 1271587 w 2316162"/>
              <a:gd name="connsiteY91" fmla="*/ 2222500 h 2259012"/>
              <a:gd name="connsiteX92" fmla="*/ 1241425 w 2316162"/>
              <a:gd name="connsiteY92" fmla="*/ 2243137 h 2259012"/>
              <a:gd name="connsiteX93" fmla="*/ 1208087 w 2316162"/>
              <a:gd name="connsiteY93" fmla="*/ 2254250 h 2259012"/>
              <a:gd name="connsiteX94" fmla="*/ 1168400 w 2316162"/>
              <a:gd name="connsiteY94" fmla="*/ 2259012 h 2259012"/>
              <a:gd name="connsiteX95" fmla="*/ 1131887 w 2316162"/>
              <a:gd name="connsiteY95" fmla="*/ 2254250 h 2259012"/>
              <a:gd name="connsiteX96" fmla="*/ 1096962 w 2316162"/>
              <a:gd name="connsiteY96" fmla="*/ 2243137 h 2259012"/>
              <a:gd name="connsiteX97" fmla="*/ 1066800 w 2316162"/>
              <a:gd name="connsiteY97" fmla="*/ 2222500 h 2259012"/>
              <a:gd name="connsiteX98" fmla="*/ 1041400 w 2316162"/>
              <a:gd name="connsiteY98" fmla="*/ 2198687 h 2259012"/>
              <a:gd name="connsiteX99" fmla="*/ 1022350 w 2316162"/>
              <a:gd name="connsiteY99" fmla="*/ 2170112 h 2259012"/>
              <a:gd name="connsiteX100" fmla="*/ 1009650 w 2316162"/>
              <a:gd name="connsiteY100" fmla="*/ 2136775 h 2259012"/>
              <a:gd name="connsiteX101" fmla="*/ 1004887 w 2316162"/>
              <a:gd name="connsiteY101" fmla="*/ 2098675 h 2259012"/>
              <a:gd name="connsiteX102" fmla="*/ 1006475 w 2316162"/>
              <a:gd name="connsiteY102" fmla="*/ 2081212 h 2259012"/>
              <a:gd name="connsiteX103" fmla="*/ 1011237 w 2316162"/>
              <a:gd name="connsiteY103" fmla="*/ 2058987 h 2259012"/>
              <a:gd name="connsiteX104" fmla="*/ 1019175 w 2316162"/>
              <a:gd name="connsiteY104" fmla="*/ 2035175 h 2259012"/>
              <a:gd name="connsiteX105" fmla="*/ 1027112 w 2316162"/>
              <a:gd name="connsiteY105" fmla="*/ 2014537 h 2259012"/>
              <a:gd name="connsiteX106" fmla="*/ 1033462 w 2316162"/>
              <a:gd name="connsiteY106" fmla="*/ 1993900 h 2259012"/>
              <a:gd name="connsiteX107" fmla="*/ 1039812 w 2316162"/>
              <a:gd name="connsiteY107" fmla="*/ 1978025 h 2259012"/>
              <a:gd name="connsiteX108" fmla="*/ 1044575 w 2316162"/>
              <a:gd name="connsiteY108" fmla="*/ 1968500 h 2259012"/>
              <a:gd name="connsiteX109" fmla="*/ 1046162 w 2316162"/>
              <a:gd name="connsiteY109" fmla="*/ 1963737 h 2259012"/>
              <a:gd name="connsiteX110" fmla="*/ 1054100 w 2316162"/>
              <a:gd name="connsiteY110" fmla="*/ 1936750 h 2259012"/>
              <a:gd name="connsiteX111" fmla="*/ 1054100 w 2316162"/>
              <a:gd name="connsiteY111" fmla="*/ 1912937 h 2259012"/>
              <a:gd name="connsiteX112" fmla="*/ 1046162 w 2316162"/>
              <a:gd name="connsiteY112" fmla="*/ 1892300 h 2259012"/>
              <a:gd name="connsiteX113" fmla="*/ 1030287 w 2316162"/>
              <a:gd name="connsiteY113" fmla="*/ 1878012 h 2259012"/>
              <a:gd name="connsiteX114" fmla="*/ 1006475 w 2316162"/>
              <a:gd name="connsiteY114" fmla="*/ 1866900 h 2259012"/>
              <a:gd name="connsiteX115" fmla="*/ 979487 w 2316162"/>
              <a:gd name="connsiteY115" fmla="*/ 1862137 h 2259012"/>
              <a:gd name="connsiteX116" fmla="*/ 409209 w 2316162"/>
              <a:gd name="connsiteY116" fmla="*/ 1862137 h 2259012"/>
              <a:gd name="connsiteX117" fmla="*/ 411984 w 2316162"/>
              <a:gd name="connsiteY117" fmla="*/ 1368423 h 2259012"/>
              <a:gd name="connsiteX118" fmla="*/ 409575 w 2316162"/>
              <a:gd name="connsiteY118" fmla="*/ 1368423 h 2259012"/>
              <a:gd name="connsiteX119" fmla="*/ 409575 w 2316162"/>
              <a:gd name="connsiteY119" fmla="*/ 1306513 h 2259012"/>
              <a:gd name="connsiteX120" fmla="*/ 406400 w 2316162"/>
              <a:gd name="connsiteY120" fmla="*/ 1284288 h 2259012"/>
              <a:gd name="connsiteX121" fmla="*/ 398463 w 2316162"/>
              <a:gd name="connsiteY121" fmla="*/ 1266825 h 2259012"/>
              <a:gd name="connsiteX122" fmla="*/ 382588 w 2316162"/>
              <a:gd name="connsiteY122" fmla="*/ 1254125 h 2259012"/>
              <a:gd name="connsiteX123" fmla="*/ 365125 w 2316162"/>
              <a:gd name="connsiteY123" fmla="*/ 1247775 h 2259012"/>
              <a:gd name="connsiteX124" fmla="*/ 344488 w 2316162"/>
              <a:gd name="connsiteY124" fmla="*/ 1246188 h 2259012"/>
              <a:gd name="connsiteX125" fmla="*/ 320675 w 2316162"/>
              <a:gd name="connsiteY125" fmla="*/ 1249363 h 2259012"/>
              <a:gd name="connsiteX126" fmla="*/ 295275 w 2316162"/>
              <a:gd name="connsiteY126" fmla="*/ 1257300 h 2259012"/>
              <a:gd name="connsiteX127" fmla="*/ 292100 w 2316162"/>
              <a:gd name="connsiteY127" fmla="*/ 1258888 h 2259012"/>
              <a:gd name="connsiteX128" fmla="*/ 282575 w 2316162"/>
              <a:gd name="connsiteY128" fmla="*/ 1262063 h 2259012"/>
              <a:gd name="connsiteX129" fmla="*/ 266700 w 2316162"/>
              <a:gd name="connsiteY129" fmla="*/ 1265238 h 2259012"/>
              <a:gd name="connsiteX130" fmla="*/ 249238 w 2316162"/>
              <a:gd name="connsiteY130" fmla="*/ 1270000 h 2259012"/>
              <a:gd name="connsiteX131" fmla="*/ 227013 w 2316162"/>
              <a:gd name="connsiteY131" fmla="*/ 1273175 h 2259012"/>
              <a:gd name="connsiteX132" fmla="*/ 204788 w 2316162"/>
              <a:gd name="connsiteY132" fmla="*/ 1277938 h 2259012"/>
              <a:gd name="connsiteX133" fmla="*/ 184150 w 2316162"/>
              <a:gd name="connsiteY133" fmla="*/ 1279525 h 2259012"/>
              <a:gd name="connsiteX134" fmla="*/ 165100 w 2316162"/>
              <a:gd name="connsiteY134" fmla="*/ 1281113 h 2259012"/>
              <a:gd name="connsiteX135" fmla="*/ 127000 w 2316162"/>
              <a:gd name="connsiteY135" fmla="*/ 1276350 h 2259012"/>
              <a:gd name="connsiteX136" fmla="*/ 92075 w 2316162"/>
              <a:gd name="connsiteY136" fmla="*/ 1265238 h 2259012"/>
              <a:gd name="connsiteX137" fmla="*/ 61913 w 2316162"/>
              <a:gd name="connsiteY137" fmla="*/ 1246188 h 2259012"/>
              <a:gd name="connsiteX138" fmla="*/ 36513 w 2316162"/>
              <a:gd name="connsiteY138" fmla="*/ 1220788 h 2259012"/>
              <a:gd name="connsiteX139" fmla="*/ 17463 w 2316162"/>
              <a:gd name="connsiteY139" fmla="*/ 1192213 h 2259012"/>
              <a:gd name="connsiteX140" fmla="*/ 4763 w 2316162"/>
              <a:gd name="connsiteY140" fmla="*/ 1158875 h 2259012"/>
              <a:gd name="connsiteX141" fmla="*/ 0 w 2316162"/>
              <a:gd name="connsiteY141" fmla="*/ 1122362 h 2259012"/>
              <a:gd name="connsiteX142" fmla="*/ 4763 w 2316162"/>
              <a:gd name="connsiteY142" fmla="*/ 1085850 h 2259012"/>
              <a:gd name="connsiteX143" fmla="*/ 17463 w 2316162"/>
              <a:gd name="connsiteY143" fmla="*/ 1052512 h 2259012"/>
              <a:gd name="connsiteX144" fmla="*/ 36513 w 2316162"/>
              <a:gd name="connsiteY144" fmla="*/ 1022350 h 2259012"/>
              <a:gd name="connsiteX145" fmla="*/ 61913 w 2316162"/>
              <a:gd name="connsiteY145" fmla="*/ 998537 h 2259012"/>
              <a:gd name="connsiteX146" fmla="*/ 92075 w 2316162"/>
              <a:gd name="connsiteY146" fmla="*/ 979487 h 2259012"/>
              <a:gd name="connsiteX147" fmla="*/ 127000 w 2316162"/>
              <a:gd name="connsiteY147" fmla="*/ 968375 h 2259012"/>
              <a:gd name="connsiteX148" fmla="*/ 165100 w 2316162"/>
              <a:gd name="connsiteY148" fmla="*/ 963612 h 2259012"/>
              <a:gd name="connsiteX149" fmla="*/ 184150 w 2316162"/>
              <a:gd name="connsiteY149" fmla="*/ 965200 h 2259012"/>
              <a:gd name="connsiteX150" fmla="*/ 206375 w 2316162"/>
              <a:gd name="connsiteY150" fmla="*/ 969962 h 2259012"/>
              <a:gd name="connsiteX151" fmla="*/ 230188 w 2316162"/>
              <a:gd name="connsiteY151" fmla="*/ 976312 h 2259012"/>
              <a:gd name="connsiteX152" fmla="*/ 252413 w 2316162"/>
              <a:gd name="connsiteY152" fmla="*/ 984250 h 2259012"/>
              <a:gd name="connsiteX153" fmla="*/ 273050 w 2316162"/>
              <a:gd name="connsiteY153" fmla="*/ 990600 h 2259012"/>
              <a:gd name="connsiteX154" fmla="*/ 290513 w 2316162"/>
              <a:gd name="connsiteY154" fmla="*/ 996950 h 2259012"/>
              <a:gd name="connsiteX155" fmla="*/ 301625 w 2316162"/>
              <a:gd name="connsiteY155" fmla="*/ 1001712 h 2259012"/>
              <a:gd name="connsiteX156" fmla="*/ 304800 w 2316162"/>
              <a:gd name="connsiteY156" fmla="*/ 1003300 h 2259012"/>
              <a:gd name="connsiteX157" fmla="*/ 333375 w 2316162"/>
              <a:gd name="connsiteY157" fmla="*/ 1011237 h 2259012"/>
              <a:gd name="connsiteX158" fmla="*/ 358775 w 2316162"/>
              <a:gd name="connsiteY158" fmla="*/ 1009650 h 2259012"/>
              <a:gd name="connsiteX159" fmla="*/ 379413 w 2316162"/>
              <a:gd name="connsiteY159" fmla="*/ 1001712 h 2259012"/>
              <a:gd name="connsiteX160" fmla="*/ 396875 w 2316162"/>
              <a:gd name="connsiteY160" fmla="*/ 987425 h 2259012"/>
              <a:gd name="connsiteX161" fmla="*/ 406400 w 2316162"/>
              <a:gd name="connsiteY161" fmla="*/ 965200 h 2259012"/>
              <a:gd name="connsiteX162" fmla="*/ 409575 w 2316162"/>
              <a:gd name="connsiteY162" fmla="*/ 936625 h 2259012"/>
              <a:gd name="connsiteX163" fmla="*/ 409575 w 2316162"/>
              <a:gd name="connsiteY163" fmla="*/ 402374 h 2259012"/>
              <a:gd name="connsiteX164" fmla="*/ 412616 w 2316162"/>
              <a:gd name="connsiteY164" fmla="*/ 402374 h 2259012"/>
              <a:gd name="connsiteX165" fmla="*/ 412616 w 2316162"/>
              <a:gd name="connsiteY165" fmla="*/ 395287 h 2259012"/>
              <a:gd name="connsiteX166" fmla="*/ 969962 w 2316162"/>
              <a:gd name="connsiteY166" fmla="*/ 395287 h 2259012"/>
              <a:gd name="connsiteX167" fmla="*/ 996950 w 2316162"/>
              <a:gd name="connsiteY167" fmla="*/ 392112 h 2259012"/>
              <a:gd name="connsiteX168" fmla="*/ 1020762 w 2316162"/>
              <a:gd name="connsiteY168" fmla="*/ 382587 h 2259012"/>
              <a:gd name="connsiteX169" fmla="*/ 1036637 w 2316162"/>
              <a:gd name="connsiteY169" fmla="*/ 366712 h 2259012"/>
              <a:gd name="connsiteX170" fmla="*/ 1044575 w 2316162"/>
              <a:gd name="connsiteY170" fmla="*/ 346075 h 2259012"/>
              <a:gd name="connsiteX171" fmla="*/ 1046162 w 2316162"/>
              <a:gd name="connsiteY171" fmla="*/ 322262 h 2259012"/>
              <a:gd name="connsiteX172" fmla="*/ 1038225 w 2316162"/>
              <a:gd name="connsiteY172" fmla="*/ 295275 h 2259012"/>
              <a:gd name="connsiteX173" fmla="*/ 1036637 w 2316162"/>
              <a:gd name="connsiteY173" fmla="*/ 290512 h 2259012"/>
              <a:gd name="connsiteX174" fmla="*/ 1031875 w 2316162"/>
              <a:gd name="connsiteY174" fmla="*/ 280987 h 2259012"/>
              <a:gd name="connsiteX175" fmla="*/ 1025525 w 2316162"/>
              <a:gd name="connsiteY175" fmla="*/ 265112 h 2259012"/>
              <a:gd name="connsiteX176" fmla="*/ 1016000 w 2316162"/>
              <a:gd name="connsiteY176" fmla="*/ 244475 h 2259012"/>
              <a:gd name="connsiteX177" fmla="*/ 1008062 w 2316162"/>
              <a:gd name="connsiteY177" fmla="*/ 222250 h 2259012"/>
              <a:gd name="connsiteX178" fmla="*/ 1001712 w 2316162"/>
              <a:gd name="connsiteY178" fmla="*/ 200025 h 2259012"/>
              <a:gd name="connsiteX179" fmla="*/ 996950 w 2316162"/>
              <a:gd name="connsiteY179" fmla="*/ 177800 h 2259012"/>
              <a:gd name="connsiteX180" fmla="*/ 995362 w 2316162"/>
              <a:gd name="connsiteY180" fmla="*/ 158750 h 2259012"/>
              <a:gd name="connsiteX181" fmla="*/ 1000125 w 2316162"/>
              <a:gd name="connsiteY181" fmla="*/ 122237 h 2259012"/>
              <a:gd name="connsiteX182" fmla="*/ 1011237 w 2316162"/>
              <a:gd name="connsiteY182" fmla="*/ 88900 h 2259012"/>
              <a:gd name="connsiteX183" fmla="*/ 1031875 w 2316162"/>
              <a:gd name="connsiteY183" fmla="*/ 60325 h 2259012"/>
              <a:gd name="connsiteX184" fmla="*/ 1057275 w 2316162"/>
              <a:gd name="connsiteY184" fmla="*/ 34925 h 2259012"/>
              <a:gd name="connsiteX185" fmla="*/ 1087437 w 2316162"/>
              <a:gd name="connsiteY185" fmla="*/ 15875 h 2259012"/>
              <a:gd name="connsiteX186" fmla="*/ 1122362 w 2316162"/>
              <a:gd name="connsiteY186" fmla="*/ 4762 h 2259012"/>
              <a:gd name="connsiteX187" fmla="*/ 1160462 w 2316162"/>
              <a:gd name="connsiteY187" fmla="*/ 0 h 225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316162" h="2259012">
                <a:moveTo>
                  <a:pt x="1160462" y="0"/>
                </a:moveTo>
                <a:lnTo>
                  <a:pt x="1198562" y="4762"/>
                </a:lnTo>
                <a:lnTo>
                  <a:pt x="1231900" y="15875"/>
                </a:lnTo>
                <a:lnTo>
                  <a:pt x="1262062" y="34925"/>
                </a:lnTo>
                <a:lnTo>
                  <a:pt x="1289050" y="60325"/>
                </a:lnTo>
                <a:lnTo>
                  <a:pt x="1308100" y="88900"/>
                </a:lnTo>
                <a:lnTo>
                  <a:pt x="1320800" y="122237"/>
                </a:lnTo>
                <a:lnTo>
                  <a:pt x="1323975" y="158750"/>
                </a:lnTo>
                <a:lnTo>
                  <a:pt x="1322387" y="177800"/>
                </a:lnTo>
                <a:lnTo>
                  <a:pt x="1317625" y="200025"/>
                </a:lnTo>
                <a:lnTo>
                  <a:pt x="1311275" y="222250"/>
                </a:lnTo>
                <a:lnTo>
                  <a:pt x="1304925" y="244475"/>
                </a:lnTo>
                <a:lnTo>
                  <a:pt x="1296987" y="265112"/>
                </a:lnTo>
                <a:lnTo>
                  <a:pt x="1290637" y="280987"/>
                </a:lnTo>
                <a:lnTo>
                  <a:pt x="1285875" y="290512"/>
                </a:lnTo>
                <a:lnTo>
                  <a:pt x="1282700" y="295275"/>
                </a:lnTo>
                <a:lnTo>
                  <a:pt x="1274762" y="322262"/>
                </a:lnTo>
                <a:lnTo>
                  <a:pt x="1274762" y="346075"/>
                </a:lnTo>
                <a:lnTo>
                  <a:pt x="1285875" y="366712"/>
                </a:lnTo>
                <a:lnTo>
                  <a:pt x="1300162" y="382587"/>
                </a:lnTo>
                <a:lnTo>
                  <a:pt x="1322387" y="392112"/>
                </a:lnTo>
                <a:lnTo>
                  <a:pt x="1350962" y="395287"/>
                </a:lnTo>
                <a:lnTo>
                  <a:pt x="1908175" y="395287"/>
                </a:lnTo>
                <a:lnTo>
                  <a:pt x="1911350" y="477837"/>
                </a:lnTo>
                <a:lnTo>
                  <a:pt x="1911350" y="485775"/>
                </a:lnTo>
                <a:lnTo>
                  <a:pt x="1911350" y="496887"/>
                </a:lnTo>
                <a:lnTo>
                  <a:pt x="1911350" y="506412"/>
                </a:lnTo>
                <a:cubicBezTo>
                  <a:pt x="1910292" y="649816"/>
                  <a:pt x="1909233" y="793221"/>
                  <a:pt x="1908175" y="936625"/>
                </a:cubicBezTo>
                <a:lnTo>
                  <a:pt x="1909762" y="962025"/>
                </a:lnTo>
                <a:lnTo>
                  <a:pt x="1917700" y="981075"/>
                </a:lnTo>
                <a:lnTo>
                  <a:pt x="1930400" y="995362"/>
                </a:lnTo>
                <a:lnTo>
                  <a:pt x="1946275" y="1006475"/>
                </a:lnTo>
                <a:lnTo>
                  <a:pt x="1965325" y="1011237"/>
                </a:lnTo>
                <a:lnTo>
                  <a:pt x="1985962" y="1009650"/>
                </a:lnTo>
                <a:lnTo>
                  <a:pt x="2011362" y="1003300"/>
                </a:lnTo>
                <a:lnTo>
                  <a:pt x="2016125" y="1001712"/>
                </a:lnTo>
                <a:lnTo>
                  <a:pt x="2027237" y="996950"/>
                </a:lnTo>
                <a:lnTo>
                  <a:pt x="2043112" y="990600"/>
                </a:lnTo>
                <a:lnTo>
                  <a:pt x="2063750" y="982662"/>
                </a:lnTo>
                <a:lnTo>
                  <a:pt x="2087562" y="976312"/>
                </a:lnTo>
                <a:lnTo>
                  <a:pt x="2109787" y="969962"/>
                </a:lnTo>
                <a:lnTo>
                  <a:pt x="2132012" y="965200"/>
                </a:lnTo>
                <a:lnTo>
                  <a:pt x="2151062" y="963612"/>
                </a:lnTo>
                <a:lnTo>
                  <a:pt x="2190750" y="968375"/>
                </a:lnTo>
                <a:lnTo>
                  <a:pt x="2224087" y="979487"/>
                </a:lnTo>
                <a:lnTo>
                  <a:pt x="2254250" y="998537"/>
                </a:lnTo>
                <a:lnTo>
                  <a:pt x="2281237" y="1022350"/>
                </a:lnTo>
                <a:lnTo>
                  <a:pt x="2298700" y="1052512"/>
                </a:lnTo>
                <a:lnTo>
                  <a:pt x="2311400" y="1085850"/>
                </a:lnTo>
                <a:lnTo>
                  <a:pt x="2316162" y="1120775"/>
                </a:lnTo>
                <a:lnTo>
                  <a:pt x="2311400" y="1158875"/>
                </a:lnTo>
                <a:lnTo>
                  <a:pt x="2298700" y="1192212"/>
                </a:lnTo>
                <a:lnTo>
                  <a:pt x="2281237" y="1220787"/>
                </a:lnTo>
                <a:lnTo>
                  <a:pt x="2254250" y="1246187"/>
                </a:lnTo>
                <a:lnTo>
                  <a:pt x="2224087" y="1265237"/>
                </a:lnTo>
                <a:lnTo>
                  <a:pt x="2190750" y="1276350"/>
                </a:lnTo>
                <a:lnTo>
                  <a:pt x="2151062" y="1281112"/>
                </a:lnTo>
                <a:lnTo>
                  <a:pt x="2132012" y="1279525"/>
                </a:lnTo>
                <a:lnTo>
                  <a:pt x="2109787" y="1274762"/>
                </a:lnTo>
                <a:lnTo>
                  <a:pt x="2087562" y="1268412"/>
                </a:lnTo>
                <a:lnTo>
                  <a:pt x="2063750" y="1260475"/>
                </a:lnTo>
                <a:lnTo>
                  <a:pt x="2043112" y="1254125"/>
                </a:lnTo>
                <a:lnTo>
                  <a:pt x="2027237" y="1247775"/>
                </a:lnTo>
                <a:lnTo>
                  <a:pt x="2016125" y="1243012"/>
                </a:lnTo>
                <a:lnTo>
                  <a:pt x="2011362" y="1241425"/>
                </a:lnTo>
                <a:lnTo>
                  <a:pt x="1985962" y="1235075"/>
                </a:lnTo>
                <a:lnTo>
                  <a:pt x="1965325" y="1233487"/>
                </a:lnTo>
                <a:lnTo>
                  <a:pt x="1946275" y="1238250"/>
                </a:lnTo>
                <a:lnTo>
                  <a:pt x="1930400" y="1247775"/>
                </a:lnTo>
                <a:lnTo>
                  <a:pt x="1917700" y="1263650"/>
                </a:lnTo>
                <a:lnTo>
                  <a:pt x="1909762" y="1282700"/>
                </a:lnTo>
                <a:lnTo>
                  <a:pt x="1908175" y="1306512"/>
                </a:lnTo>
                <a:cubicBezTo>
                  <a:pt x="1908518" y="1491530"/>
                  <a:pt x="1908860" y="1676547"/>
                  <a:pt x="1909203" y="1861565"/>
                </a:cubicBezTo>
                <a:lnTo>
                  <a:pt x="1358900" y="1862137"/>
                </a:lnTo>
                <a:lnTo>
                  <a:pt x="1331912" y="1866900"/>
                </a:lnTo>
                <a:lnTo>
                  <a:pt x="1309687" y="1878012"/>
                </a:lnTo>
                <a:lnTo>
                  <a:pt x="1293812" y="1892300"/>
                </a:lnTo>
                <a:lnTo>
                  <a:pt x="1285875" y="1912937"/>
                </a:lnTo>
                <a:lnTo>
                  <a:pt x="1282700" y="1936750"/>
                </a:lnTo>
                <a:lnTo>
                  <a:pt x="1292225" y="1963737"/>
                </a:lnTo>
                <a:lnTo>
                  <a:pt x="1293812" y="1968500"/>
                </a:lnTo>
                <a:lnTo>
                  <a:pt x="1298575" y="1978025"/>
                </a:lnTo>
                <a:lnTo>
                  <a:pt x="1304925" y="1993900"/>
                </a:lnTo>
                <a:lnTo>
                  <a:pt x="1312862" y="2014537"/>
                </a:lnTo>
                <a:lnTo>
                  <a:pt x="1320800" y="2035175"/>
                </a:lnTo>
                <a:lnTo>
                  <a:pt x="1327150" y="2058987"/>
                </a:lnTo>
                <a:lnTo>
                  <a:pt x="1331912" y="2081212"/>
                </a:lnTo>
                <a:lnTo>
                  <a:pt x="1333500" y="2098675"/>
                </a:lnTo>
                <a:lnTo>
                  <a:pt x="1328737" y="2136775"/>
                </a:lnTo>
                <a:lnTo>
                  <a:pt x="1316037" y="2170112"/>
                </a:lnTo>
                <a:lnTo>
                  <a:pt x="1298575" y="2198687"/>
                </a:lnTo>
                <a:lnTo>
                  <a:pt x="1271587" y="2222500"/>
                </a:lnTo>
                <a:lnTo>
                  <a:pt x="1241425" y="2243137"/>
                </a:lnTo>
                <a:lnTo>
                  <a:pt x="1208087" y="2254250"/>
                </a:lnTo>
                <a:lnTo>
                  <a:pt x="1168400" y="2259012"/>
                </a:lnTo>
                <a:lnTo>
                  <a:pt x="1131887" y="2254250"/>
                </a:lnTo>
                <a:lnTo>
                  <a:pt x="1096962" y="2243137"/>
                </a:lnTo>
                <a:lnTo>
                  <a:pt x="1066800" y="2222500"/>
                </a:lnTo>
                <a:lnTo>
                  <a:pt x="1041400" y="2198687"/>
                </a:lnTo>
                <a:lnTo>
                  <a:pt x="1022350" y="2170112"/>
                </a:lnTo>
                <a:lnTo>
                  <a:pt x="1009650" y="2136775"/>
                </a:lnTo>
                <a:lnTo>
                  <a:pt x="1004887" y="2098675"/>
                </a:lnTo>
                <a:lnTo>
                  <a:pt x="1006475" y="2081212"/>
                </a:lnTo>
                <a:lnTo>
                  <a:pt x="1011237" y="2058987"/>
                </a:lnTo>
                <a:lnTo>
                  <a:pt x="1019175" y="2035175"/>
                </a:lnTo>
                <a:lnTo>
                  <a:pt x="1027112" y="2014537"/>
                </a:lnTo>
                <a:lnTo>
                  <a:pt x="1033462" y="1993900"/>
                </a:lnTo>
                <a:lnTo>
                  <a:pt x="1039812" y="1978025"/>
                </a:lnTo>
                <a:lnTo>
                  <a:pt x="1044575" y="1968500"/>
                </a:lnTo>
                <a:lnTo>
                  <a:pt x="1046162" y="1963737"/>
                </a:lnTo>
                <a:lnTo>
                  <a:pt x="1054100" y="1936750"/>
                </a:lnTo>
                <a:lnTo>
                  <a:pt x="1054100" y="1912937"/>
                </a:lnTo>
                <a:lnTo>
                  <a:pt x="1046162" y="1892300"/>
                </a:lnTo>
                <a:lnTo>
                  <a:pt x="1030287" y="1878012"/>
                </a:lnTo>
                <a:lnTo>
                  <a:pt x="1006475" y="1866900"/>
                </a:lnTo>
                <a:lnTo>
                  <a:pt x="979487" y="1862137"/>
                </a:lnTo>
                <a:lnTo>
                  <a:pt x="409209" y="1862137"/>
                </a:lnTo>
                <a:lnTo>
                  <a:pt x="411984" y="1368423"/>
                </a:lnTo>
                <a:lnTo>
                  <a:pt x="409575" y="1368423"/>
                </a:lnTo>
                <a:lnTo>
                  <a:pt x="409575" y="1306513"/>
                </a:lnTo>
                <a:lnTo>
                  <a:pt x="406400" y="1284288"/>
                </a:lnTo>
                <a:lnTo>
                  <a:pt x="398463" y="1266825"/>
                </a:lnTo>
                <a:lnTo>
                  <a:pt x="382588" y="1254125"/>
                </a:lnTo>
                <a:lnTo>
                  <a:pt x="365125" y="1247775"/>
                </a:lnTo>
                <a:lnTo>
                  <a:pt x="344488" y="1246188"/>
                </a:lnTo>
                <a:lnTo>
                  <a:pt x="320675" y="1249363"/>
                </a:lnTo>
                <a:lnTo>
                  <a:pt x="295275" y="1257300"/>
                </a:lnTo>
                <a:lnTo>
                  <a:pt x="292100" y="1258888"/>
                </a:lnTo>
                <a:lnTo>
                  <a:pt x="282575" y="1262063"/>
                </a:lnTo>
                <a:lnTo>
                  <a:pt x="266700" y="1265238"/>
                </a:lnTo>
                <a:lnTo>
                  <a:pt x="249238" y="1270000"/>
                </a:lnTo>
                <a:lnTo>
                  <a:pt x="227013" y="1273175"/>
                </a:lnTo>
                <a:lnTo>
                  <a:pt x="204788" y="1277938"/>
                </a:lnTo>
                <a:lnTo>
                  <a:pt x="184150" y="1279525"/>
                </a:lnTo>
                <a:lnTo>
                  <a:pt x="165100" y="1281113"/>
                </a:lnTo>
                <a:lnTo>
                  <a:pt x="127000" y="1276350"/>
                </a:lnTo>
                <a:lnTo>
                  <a:pt x="92075" y="1265238"/>
                </a:lnTo>
                <a:lnTo>
                  <a:pt x="61913" y="1246188"/>
                </a:lnTo>
                <a:lnTo>
                  <a:pt x="36513" y="1220788"/>
                </a:lnTo>
                <a:lnTo>
                  <a:pt x="17463" y="1192213"/>
                </a:lnTo>
                <a:lnTo>
                  <a:pt x="4763" y="1158875"/>
                </a:lnTo>
                <a:lnTo>
                  <a:pt x="0" y="1122362"/>
                </a:lnTo>
                <a:lnTo>
                  <a:pt x="4763" y="1085850"/>
                </a:lnTo>
                <a:lnTo>
                  <a:pt x="17463" y="1052512"/>
                </a:lnTo>
                <a:lnTo>
                  <a:pt x="36513" y="1022350"/>
                </a:lnTo>
                <a:lnTo>
                  <a:pt x="61913" y="998537"/>
                </a:lnTo>
                <a:lnTo>
                  <a:pt x="92075" y="979487"/>
                </a:lnTo>
                <a:lnTo>
                  <a:pt x="127000" y="968375"/>
                </a:lnTo>
                <a:lnTo>
                  <a:pt x="165100" y="963612"/>
                </a:lnTo>
                <a:lnTo>
                  <a:pt x="184150" y="965200"/>
                </a:lnTo>
                <a:lnTo>
                  <a:pt x="206375" y="969962"/>
                </a:lnTo>
                <a:lnTo>
                  <a:pt x="230188" y="976312"/>
                </a:lnTo>
                <a:lnTo>
                  <a:pt x="252413" y="984250"/>
                </a:lnTo>
                <a:lnTo>
                  <a:pt x="273050" y="990600"/>
                </a:lnTo>
                <a:lnTo>
                  <a:pt x="290513" y="996950"/>
                </a:lnTo>
                <a:lnTo>
                  <a:pt x="301625" y="1001712"/>
                </a:lnTo>
                <a:lnTo>
                  <a:pt x="304800" y="1003300"/>
                </a:lnTo>
                <a:lnTo>
                  <a:pt x="333375" y="1011237"/>
                </a:lnTo>
                <a:lnTo>
                  <a:pt x="358775" y="1009650"/>
                </a:lnTo>
                <a:lnTo>
                  <a:pt x="379413" y="1001712"/>
                </a:lnTo>
                <a:lnTo>
                  <a:pt x="396875" y="987425"/>
                </a:lnTo>
                <a:lnTo>
                  <a:pt x="406400" y="965200"/>
                </a:lnTo>
                <a:lnTo>
                  <a:pt x="409575" y="936625"/>
                </a:lnTo>
                <a:lnTo>
                  <a:pt x="409575" y="402374"/>
                </a:lnTo>
                <a:lnTo>
                  <a:pt x="412616" y="402374"/>
                </a:lnTo>
                <a:lnTo>
                  <a:pt x="412616" y="395287"/>
                </a:lnTo>
                <a:lnTo>
                  <a:pt x="969962" y="395287"/>
                </a:lnTo>
                <a:lnTo>
                  <a:pt x="996950" y="392112"/>
                </a:lnTo>
                <a:lnTo>
                  <a:pt x="1020762" y="382587"/>
                </a:lnTo>
                <a:lnTo>
                  <a:pt x="1036637" y="366712"/>
                </a:lnTo>
                <a:lnTo>
                  <a:pt x="1044575" y="346075"/>
                </a:lnTo>
                <a:lnTo>
                  <a:pt x="1046162" y="322262"/>
                </a:lnTo>
                <a:lnTo>
                  <a:pt x="1038225" y="295275"/>
                </a:lnTo>
                <a:lnTo>
                  <a:pt x="1036637" y="290512"/>
                </a:lnTo>
                <a:lnTo>
                  <a:pt x="1031875" y="280987"/>
                </a:lnTo>
                <a:lnTo>
                  <a:pt x="1025525" y="265112"/>
                </a:lnTo>
                <a:lnTo>
                  <a:pt x="1016000" y="244475"/>
                </a:lnTo>
                <a:lnTo>
                  <a:pt x="1008062" y="222250"/>
                </a:lnTo>
                <a:lnTo>
                  <a:pt x="1001712" y="200025"/>
                </a:lnTo>
                <a:lnTo>
                  <a:pt x="996950" y="177800"/>
                </a:lnTo>
                <a:lnTo>
                  <a:pt x="995362" y="158750"/>
                </a:lnTo>
                <a:lnTo>
                  <a:pt x="1000125" y="122237"/>
                </a:lnTo>
                <a:lnTo>
                  <a:pt x="1011237" y="88900"/>
                </a:lnTo>
                <a:lnTo>
                  <a:pt x="1031875" y="60325"/>
                </a:lnTo>
                <a:lnTo>
                  <a:pt x="1057275" y="34925"/>
                </a:lnTo>
                <a:lnTo>
                  <a:pt x="1087437" y="15875"/>
                </a:lnTo>
                <a:lnTo>
                  <a:pt x="1122362" y="4762"/>
                </a:lnTo>
                <a:lnTo>
                  <a:pt x="1160462" y="0"/>
                </a:lnTo>
                <a:close/>
              </a:path>
            </a:pathLst>
          </a:custGeom>
          <a:solidFill>
            <a:srgbClr val="EF4231"/>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0" name="Freeform 7">
            <a:extLst>
              <a:ext uri="{FF2B5EF4-FFF2-40B4-BE49-F238E27FC236}">
                <a16:creationId xmlns:a16="http://schemas.microsoft.com/office/drawing/2014/main" id="{DDE443AF-6603-4B02-9776-41911CAEF75E}"/>
              </a:ext>
            </a:extLst>
          </p:cNvPr>
          <p:cNvSpPr>
            <a:spLocks/>
          </p:cNvSpPr>
          <p:nvPr/>
        </p:nvSpPr>
        <p:spPr bwMode="auto">
          <a:xfrm>
            <a:off x="3494864" y="2992679"/>
            <a:ext cx="1860560" cy="1770169"/>
          </a:xfrm>
          <a:custGeom>
            <a:avLst/>
            <a:gdLst>
              <a:gd name="T0" fmla="*/ 776 w 1203"/>
              <a:gd name="T1" fmla="*/ 10 h 1163"/>
              <a:gd name="T2" fmla="*/ 824 w 1203"/>
              <a:gd name="T3" fmla="*/ 56 h 1163"/>
              <a:gd name="T4" fmla="*/ 833 w 1203"/>
              <a:gd name="T5" fmla="*/ 112 h 1163"/>
              <a:gd name="T6" fmla="*/ 821 w 1203"/>
              <a:gd name="T7" fmla="*/ 154 h 1163"/>
              <a:gd name="T8" fmla="*/ 810 w 1203"/>
              <a:gd name="T9" fmla="*/ 183 h 1163"/>
              <a:gd name="T10" fmla="*/ 804 w 1203"/>
              <a:gd name="T11" fmla="*/ 218 h 1163"/>
              <a:gd name="T12" fmla="*/ 833 w 1203"/>
              <a:gd name="T13" fmla="*/ 246 h 1163"/>
              <a:gd name="T14" fmla="*/ 1203 w 1203"/>
              <a:gd name="T15" fmla="*/ 589 h 1163"/>
              <a:gd name="T16" fmla="*/ 1184 w 1203"/>
              <a:gd name="T17" fmla="*/ 630 h 1163"/>
              <a:gd name="T18" fmla="*/ 1137 w 1203"/>
              <a:gd name="T19" fmla="*/ 631 h 1163"/>
              <a:gd name="T20" fmla="*/ 1117 w 1203"/>
              <a:gd name="T21" fmla="*/ 623 h 1163"/>
              <a:gd name="T22" fmla="*/ 1075 w 1203"/>
              <a:gd name="T23" fmla="*/ 610 h 1163"/>
              <a:gd name="T24" fmla="*/ 1025 w 1203"/>
              <a:gd name="T25" fmla="*/ 609 h 1163"/>
              <a:gd name="T26" fmla="*/ 968 w 1203"/>
              <a:gd name="T27" fmla="*/ 643 h 1163"/>
              <a:gd name="T28" fmla="*/ 945 w 1203"/>
              <a:gd name="T29" fmla="*/ 706 h 1163"/>
              <a:gd name="T30" fmla="*/ 968 w 1203"/>
              <a:gd name="T31" fmla="*/ 768 h 1163"/>
              <a:gd name="T32" fmla="*/ 1025 w 1203"/>
              <a:gd name="T33" fmla="*/ 803 h 1163"/>
              <a:gd name="T34" fmla="*/ 1074 w 1203"/>
              <a:gd name="T35" fmla="*/ 804 h 1163"/>
              <a:gd name="T36" fmla="*/ 1113 w 1203"/>
              <a:gd name="T37" fmla="*/ 796 h 1163"/>
              <a:gd name="T38" fmla="*/ 1131 w 1203"/>
              <a:gd name="T39" fmla="*/ 791 h 1163"/>
              <a:gd name="T40" fmla="*/ 1175 w 1203"/>
              <a:gd name="T41" fmla="*/ 785 h 1163"/>
              <a:gd name="T42" fmla="*/ 1201 w 1203"/>
              <a:gd name="T43" fmla="*/ 808 h 1163"/>
              <a:gd name="T44" fmla="*/ 1147 w 1203"/>
              <a:gd name="T45" fmla="*/ 1163 h 1163"/>
              <a:gd name="T46" fmla="*/ 851 w 1203"/>
              <a:gd name="T47" fmla="*/ 1161 h 1163"/>
              <a:gd name="T48" fmla="*/ 809 w 1203"/>
              <a:gd name="T49" fmla="*/ 1143 h 1163"/>
              <a:gd name="T50" fmla="*/ 809 w 1203"/>
              <a:gd name="T51" fmla="*/ 1098 h 1163"/>
              <a:gd name="T52" fmla="*/ 817 w 1203"/>
              <a:gd name="T53" fmla="*/ 1079 h 1163"/>
              <a:gd name="T54" fmla="*/ 830 w 1203"/>
              <a:gd name="T55" fmla="*/ 1038 h 1163"/>
              <a:gd name="T56" fmla="*/ 831 w 1203"/>
              <a:gd name="T57" fmla="*/ 989 h 1163"/>
              <a:gd name="T58" fmla="*/ 795 w 1203"/>
              <a:gd name="T59" fmla="*/ 934 h 1163"/>
              <a:gd name="T60" fmla="*/ 730 w 1203"/>
              <a:gd name="T61" fmla="*/ 912 h 1163"/>
              <a:gd name="T62" fmla="*/ 666 w 1203"/>
              <a:gd name="T63" fmla="*/ 934 h 1163"/>
              <a:gd name="T64" fmla="*/ 630 w 1203"/>
              <a:gd name="T65" fmla="*/ 989 h 1163"/>
              <a:gd name="T66" fmla="*/ 631 w 1203"/>
              <a:gd name="T67" fmla="*/ 1038 h 1163"/>
              <a:gd name="T68" fmla="*/ 645 w 1203"/>
              <a:gd name="T69" fmla="*/ 1079 h 1163"/>
              <a:gd name="T70" fmla="*/ 653 w 1203"/>
              <a:gd name="T71" fmla="*/ 1098 h 1163"/>
              <a:gd name="T72" fmla="*/ 653 w 1203"/>
              <a:gd name="T73" fmla="*/ 1143 h 1163"/>
              <a:gd name="T74" fmla="*/ 610 w 1203"/>
              <a:gd name="T75" fmla="*/ 1161 h 1163"/>
              <a:gd name="T76" fmla="*/ 315 w 1203"/>
              <a:gd name="T77" fmla="*/ 1163 h 1163"/>
              <a:gd name="T78" fmla="*/ 256 w 1203"/>
              <a:gd name="T79" fmla="*/ 805 h 1163"/>
              <a:gd name="T80" fmla="*/ 226 w 1203"/>
              <a:gd name="T81" fmla="*/ 777 h 1163"/>
              <a:gd name="T82" fmla="*/ 193 w 1203"/>
              <a:gd name="T83" fmla="*/ 781 h 1163"/>
              <a:gd name="T84" fmla="*/ 170 w 1203"/>
              <a:gd name="T85" fmla="*/ 790 h 1163"/>
              <a:gd name="T86" fmla="*/ 129 w 1203"/>
              <a:gd name="T87" fmla="*/ 802 h 1163"/>
              <a:gd name="T88" fmla="*/ 85 w 1203"/>
              <a:gd name="T89" fmla="*/ 804 h 1163"/>
              <a:gd name="T90" fmla="*/ 46 w 1203"/>
              <a:gd name="T91" fmla="*/ 789 h 1163"/>
              <a:gd name="T92" fmla="*/ 8 w 1203"/>
              <a:gd name="T93" fmla="*/ 745 h 1163"/>
              <a:gd name="T94" fmla="*/ 2 w 1203"/>
              <a:gd name="T95" fmla="*/ 686 h 1163"/>
              <a:gd name="T96" fmla="*/ 31 w 1203"/>
              <a:gd name="T97" fmla="*/ 635 h 1163"/>
              <a:gd name="T98" fmla="*/ 66 w 1203"/>
              <a:gd name="T99" fmla="*/ 613 h 1163"/>
              <a:gd name="T100" fmla="*/ 116 w 1203"/>
              <a:gd name="T101" fmla="*/ 607 h 1163"/>
              <a:gd name="T102" fmla="*/ 157 w 1203"/>
              <a:gd name="T103" fmla="*/ 618 h 1163"/>
              <a:gd name="T104" fmla="*/ 189 w 1203"/>
              <a:gd name="T105" fmla="*/ 629 h 1163"/>
              <a:gd name="T106" fmla="*/ 210 w 1203"/>
              <a:gd name="T107" fmla="*/ 636 h 1163"/>
              <a:gd name="T108" fmla="*/ 250 w 1203"/>
              <a:gd name="T109" fmla="*/ 621 h 1163"/>
              <a:gd name="T110" fmla="*/ 258 w 1203"/>
              <a:gd name="T111" fmla="*/ 249 h 1163"/>
              <a:gd name="T112" fmla="*/ 643 w 1203"/>
              <a:gd name="T113" fmla="*/ 240 h 1163"/>
              <a:gd name="T114" fmla="*/ 658 w 1203"/>
              <a:gd name="T115" fmla="*/ 203 h 1163"/>
              <a:gd name="T116" fmla="*/ 649 w 1203"/>
              <a:gd name="T117" fmla="*/ 176 h 1163"/>
              <a:gd name="T118" fmla="*/ 636 w 1203"/>
              <a:gd name="T119" fmla="*/ 139 h 1163"/>
              <a:gd name="T120" fmla="*/ 627 w 1203"/>
              <a:gd name="T121" fmla="*/ 100 h 1163"/>
              <a:gd name="T122" fmla="*/ 650 w 1203"/>
              <a:gd name="T123" fmla="*/ 37 h 1163"/>
              <a:gd name="T124" fmla="*/ 707 w 1203"/>
              <a:gd name="T125" fmla="*/ 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3" h="1163">
                <a:moveTo>
                  <a:pt x="730" y="0"/>
                </a:moveTo>
                <a:lnTo>
                  <a:pt x="755" y="2"/>
                </a:lnTo>
                <a:lnTo>
                  <a:pt x="776" y="10"/>
                </a:lnTo>
                <a:lnTo>
                  <a:pt x="795" y="21"/>
                </a:lnTo>
                <a:lnTo>
                  <a:pt x="812" y="37"/>
                </a:lnTo>
                <a:lnTo>
                  <a:pt x="824" y="56"/>
                </a:lnTo>
                <a:lnTo>
                  <a:pt x="831" y="76"/>
                </a:lnTo>
                <a:lnTo>
                  <a:pt x="834" y="100"/>
                </a:lnTo>
                <a:lnTo>
                  <a:pt x="833" y="112"/>
                </a:lnTo>
                <a:lnTo>
                  <a:pt x="830" y="125"/>
                </a:lnTo>
                <a:lnTo>
                  <a:pt x="826" y="139"/>
                </a:lnTo>
                <a:lnTo>
                  <a:pt x="821" y="154"/>
                </a:lnTo>
                <a:lnTo>
                  <a:pt x="817" y="166"/>
                </a:lnTo>
                <a:lnTo>
                  <a:pt x="813" y="176"/>
                </a:lnTo>
                <a:lnTo>
                  <a:pt x="810" y="183"/>
                </a:lnTo>
                <a:lnTo>
                  <a:pt x="809" y="185"/>
                </a:lnTo>
                <a:lnTo>
                  <a:pt x="804" y="203"/>
                </a:lnTo>
                <a:lnTo>
                  <a:pt x="804" y="218"/>
                </a:lnTo>
                <a:lnTo>
                  <a:pt x="809" y="230"/>
                </a:lnTo>
                <a:lnTo>
                  <a:pt x="819" y="240"/>
                </a:lnTo>
                <a:lnTo>
                  <a:pt x="833" y="246"/>
                </a:lnTo>
                <a:lnTo>
                  <a:pt x="851" y="249"/>
                </a:lnTo>
                <a:lnTo>
                  <a:pt x="1203" y="249"/>
                </a:lnTo>
                <a:lnTo>
                  <a:pt x="1203" y="589"/>
                </a:lnTo>
                <a:lnTo>
                  <a:pt x="1201" y="607"/>
                </a:lnTo>
                <a:lnTo>
                  <a:pt x="1195" y="621"/>
                </a:lnTo>
                <a:lnTo>
                  <a:pt x="1184" y="630"/>
                </a:lnTo>
                <a:lnTo>
                  <a:pt x="1171" y="635"/>
                </a:lnTo>
                <a:lnTo>
                  <a:pt x="1155" y="636"/>
                </a:lnTo>
                <a:lnTo>
                  <a:pt x="1137" y="631"/>
                </a:lnTo>
                <a:lnTo>
                  <a:pt x="1135" y="630"/>
                </a:lnTo>
                <a:lnTo>
                  <a:pt x="1128" y="627"/>
                </a:lnTo>
                <a:lnTo>
                  <a:pt x="1117" y="623"/>
                </a:lnTo>
                <a:lnTo>
                  <a:pt x="1104" y="619"/>
                </a:lnTo>
                <a:lnTo>
                  <a:pt x="1090" y="614"/>
                </a:lnTo>
                <a:lnTo>
                  <a:pt x="1075" y="610"/>
                </a:lnTo>
                <a:lnTo>
                  <a:pt x="1061" y="607"/>
                </a:lnTo>
                <a:lnTo>
                  <a:pt x="1049" y="606"/>
                </a:lnTo>
                <a:lnTo>
                  <a:pt x="1025" y="609"/>
                </a:lnTo>
                <a:lnTo>
                  <a:pt x="1003" y="616"/>
                </a:lnTo>
                <a:lnTo>
                  <a:pt x="984" y="628"/>
                </a:lnTo>
                <a:lnTo>
                  <a:pt x="968" y="643"/>
                </a:lnTo>
                <a:lnTo>
                  <a:pt x="956" y="662"/>
                </a:lnTo>
                <a:lnTo>
                  <a:pt x="948" y="683"/>
                </a:lnTo>
                <a:lnTo>
                  <a:pt x="945" y="706"/>
                </a:lnTo>
                <a:lnTo>
                  <a:pt x="948" y="729"/>
                </a:lnTo>
                <a:lnTo>
                  <a:pt x="956" y="750"/>
                </a:lnTo>
                <a:lnTo>
                  <a:pt x="968" y="768"/>
                </a:lnTo>
                <a:lnTo>
                  <a:pt x="984" y="784"/>
                </a:lnTo>
                <a:lnTo>
                  <a:pt x="1003" y="796"/>
                </a:lnTo>
                <a:lnTo>
                  <a:pt x="1025" y="803"/>
                </a:lnTo>
                <a:lnTo>
                  <a:pt x="1049" y="806"/>
                </a:lnTo>
                <a:lnTo>
                  <a:pt x="1061" y="805"/>
                </a:lnTo>
                <a:lnTo>
                  <a:pt x="1074" y="804"/>
                </a:lnTo>
                <a:lnTo>
                  <a:pt x="1088" y="801"/>
                </a:lnTo>
                <a:lnTo>
                  <a:pt x="1102" y="799"/>
                </a:lnTo>
                <a:lnTo>
                  <a:pt x="1113" y="796"/>
                </a:lnTo>
                <a:lnTo>
                  <a:pt x="1123" y="794"/>
                </a:lnTo>
                <a:lnTo>
                  <a:pt x="1129" y="792"/>
                </a:lnTo>
                <a:lnTo>
                  <a:pt x="1131" y="791"/>
                </a:lnTo>
                <a:lnTo>
                  <a:pt x="1147" y="786"/>
                </a:lnTo>
                <a:lnTo>
                  <a:pt x="1162" y="784"/>
                </a:lnTo>
                <a:lnTo>
                  <a:pt x="1175" y="785"/>
                </a:lnTo>
                <a:lnTo>
                  <a:pt x="1186" y="789"/>
                </a:lnTo>
                <a:lnTo>
                  <a:pt x="1196" y="797"/>
                </a:lnTo>
                <a:lnTo>
                  <a:pt x="1201" y="808"/>
                </a:lnTo>
                <a:lnTo>
                  <a:pt x="1203" y="822"/>
                </a:lnTo>
                <a:lnTo>
                  <a:pt x="1203" y="1163"/>
                </a:lnTo>
                <a:lnTo>
                  <a:pt x="1147" y="1163"/>
                </a:lnTo>
                <a:lnTo>
                  <a:pt x="1140" y="1162"/>
                </a:lnTo>
                <a:lnTo>
                  <a:pt x="1131" y="1161"/>
                </a:lnTo>
                <a:lnTo>
                  <a:pt x="851" y="1161"/>
                </a:lnTo>
                <a:lnTo>
                  <a:pt x="833" y="1159"/>
                </a:lnTo>
                <a:lnTo>
                  <a:pt x="819" y="1153"/>
                </a:lnTo>
                <a:lnTo>
                  <a:pt x="809" y="1143"/>
                </a:lnTo>
                <a:lnTo>
                  <a:pt x="804" y="1130"/>
                </a:lnTo>
                <a:lnTo>
                  <a:pt x="804" y="1114"/>
                </a:lnTo>
                <a:lnTo>
                  <a:pt x="809" y="1098"/>
                </a:lnTo>
                <a:lnTo>
                  <a:pt x="810" y="1095"/>
                </a:lnTo>
                <a:lnTo>
                  <a:pt x="813" y="1089"/>
                </a:lnTo>
                <a:lnTo>
                  <a:pt x="817" y="1079"/>
                </a:lnTo>
                <a:lnTo>
                  <a:pt x="821" y="1066"/>
                </a:lnTo>
                <a:lnTo>
                  <a:pt x="826" y="1052"/>
                </a:lnTo>
                <a:lnTo>
                  <a:pt x="830" y="1038"/>
                </a:lnTo>
                <a:lnTo>
                  <a:pt x="833" y="1024"/>
                </a:lnTo>
                <a:lnTo>
                  <a:pt x="834" y="1013"/>
                </a:lnTo>
                <a:lnTo>
                  <a:pt x="831" y="989"/>
                </a:lnTo>
                <a:lnTo>
                  <a:pt x="824" y="968"/>
                </a:lnTo>
                <a:lnTo>
                  <a:pt x="812" y="950"/>
                </a:lnTo>
                <a:lnTo>
                  <a:pt x="795" y="934"/>
                </a:lnTo>
                <a:lnTo>
                  <a:pt x="776" y="922"/>
                </a:lnTo>
                <a:lnTo>
                  <a:pt x="755" y="915"/>
                </a:lnTo>
                <a:lnTo>
                  <a:pt x="730" y="912"/>
                </a:lnTo>
                <a:lnTo>
                  <a:pt x="707" y="915"/>
                </a:lnTo>
                <a:lnTo>
                  <a:pt x="685" y="922"/>
                </a:lnTo>
                <a:lnTo>
                  <a:pt x="666" y="934"/>
                </a:lnTo>
                <a:lnTo>
                  <a:pt x="650" y="950"/>
                </a:lnTo>
                <a:lnTo>
                  <a:pt x="638" y="968"/>
                </a:lnTo>
                <a:lnTo>
                  <a:pt x="630" y="989"/>
                </a:lnTo>
                <a:lnTo>
                  <a:pt x="627" y="1013"/>
                </a:lnTo>
                <a:lnTo>
                  <a:pt x="628" y="1024"/>
                </a:lnTo>
                <a:lnTo>
                  <a:pt x="631" y="1038"/>
                </a:lnTo>
                <a:lnTo>
                  <a:pt x="636" y="1052"/>
                </a:lnTo>
                <a:lnTo>
                  <a:pt x="641" y="1066"/>
                </a:lnTo>
                <a:lnTo>
                  <a:pt x="645" y="1079"/>
                </a:lnTo>
                <a:lnTo>
                  <a:pt x="649" y="1089"/>
                </a:lnTo>
                <a:lnTo>
                  <a:pt x="652" y="1095"/>
                </a:lnTo>
                <a:lnTo>
                  <a:pt x="653" y="1098"/>
                </a:lnTo>
                <a:lnTo>
                  <a:pt x="658" y="1114"/>
                </a:lnTo>
                <a:lnTo>
                  <a:pt x="658" y="1130"/>
                </a:lnTo>
                <a:lnTo>
                  <a:pt x="653" y="1143"/>
                </a:lnTo>
                <a:lnTo>
                  <a:pt x="643" y="1153"/>
                </a:lnTo>
                <a:lnTo>
                  <a:pt x="628" y="1159"/>
                </a:lnTo>
                <a:lnTo>
                  <a:pt x="610" y="1161"/>
                </a:lnTo>
                <a:lnTo>
                  <a:pt x="330" y="1161"/>
                </a:lnTo>
                <a:lnTo>
                  <a:pt x="322" y="1162"/>
                </a:lnTo>
                <a:lnTo>
                  <a:pt x="315" y="1163"/>
                </a:lnTo>
                <a:lnTo>
                  <a:pt x="258" y="1163"/>
                </a:lnTo>
                <a:lnTo>
                  <a:pt x="258" y="822"/>
                </a:lnTo>
                <a:lnTo>
                  <a:pt x="256" y="805"/>
                </a:lnTo>
                <a:lnTo>
                  <a:pt x="250" y="792"/>
                </a:lnTo>
                <a:lnTo>
                  <a:pt x="239" y="782"/>
                </a:lnTo>
                <a:lnTo>
                  <a:pt x="226" y="777"/>
                </a:lnTo>
                <a:lnTo>
                  <a:pt x="210" y="776"/>
                </a:lnTo>
                <a:lnTo>
                  <a:pt x="193" y="781"/>
                </a:lnTo>
                <a:lnTo>
                  <a:pt x="193" y="781"/>
                </a:lnTo>
                <a:lnTo>
                  <a:pt x="189" y="783"/>
                </a:lnTo>
                <a:lnTo>
                  <a:pt x="180" y="786"/>
                </a:lnTo>
                <a:lnTo>
                  <a:pt x="170" y="790"/>
                </a:lnTo>
                <a:lnTo>
                  <a:pt x="157" y="794"/>
                </a:lnTo>
                <a:lnTo>
                  <a:pt x="143" y="799"/>
                </a:lnTo>
                <a:lnTo>
                  <a:pt x="129" y="802"/>
                </a:lnTo>
                <a:lnTo>
                  <a:pt x="116" y="805"/>
                </a:lnTo>
                <a:lnTo>
                  <a:pt x="104" y="806"/>
                </a:lnTo>
                <a:lnTo>
                  <a:pt x="85" y="804"/>
                </a:lnTo>
                <a:lnTo>
                  <a:pt x="66" y="799"/>
                </a:lnTo>
                <a:lnTo>
                  <a:pt x="50" y="792"/>
                </a:lnTo>
                <a:lnTo>
                  <a:pt x="46" y="789"/>
                </a:lnTo>
                <a:lnTo>
                  <a:pt x="31" y="777"/>
                </a:lnTo>
                <a:lnTo>
                  <a:pt x="19" y="762"/>
                </a:lnTo>
                <a:lnTo>
                  <a:pt x="8" y="745"/>
                </a:lnTo>
                <a:lnTo>
                  <a:pt x="2" y="726"/>
                </a:lnTo>
                <a:lnTo>
                  <a:pt x="0" y="706"/>
                </a:lnTo>
                <a:lnTo>
                  <a:pt x="2" y="686"/>
                </a:lnTo>
                <a:lnTo>
                  <a:pt x="8" y="667"/>
                </a:lnTo>
                <a:lnTo>
                  <a:pt x="19" y="650"/>
                </a:lnTo>
                <a:lnTo>
                  <a:pt x="31" y="635"/>
                </a:lnTo>
                <a:lnTo>
                  <a:pt x="46" y="623"/>
                </a:lnTo>
                <a:lnTo>
                  <a:pt x="50" y="621"/>
                </a:lnTo>
                <a:lnTo>
                  <a:pt x="66" y="613"/>
                </a:lnTo>
                <a:lnTo>
                  <a:pt x="85" y="608"/>
                </a:lnTo>
                <a:lnTo>
                  <a:pt x="104" y="606"/>
                </a:lnTo>
                <a:lnTo>
                  <a:pt x="116" y="607"/>
                </a:lnTo>
                <a:lnTo>
                  <a:pt x="129" y="610"/>
                </a:lnTo>
                <a:lnTo>
                  <a:pt x="143" y="614"/>
                </a:lnTo>
                <a:lnTo>
                  <a:pt x="157" y="618"/>
                </a:lnTo>
                <a:lnTo>
                  <a:pt x="170" y="622"/>
                </a:lnTo>
                <a:lnTo>
                  <a:pt x="180" y="626"/>
                </a:lnTo>
                <a:lnTo>
                  <a:pt x="189" y="629"/>
                </a:lnTo>
                <a:lnTo>
                  <a:pt x="193" y="631"/>
                </a:lnTo>
                <a:lnTo>
                  <a:pt x="193" y="631"/>
                </a:lnTo>
                <a:lnTo>
                  <a:pt x="210" y="636"/>
                </a:lnTo>
                <a:lnTo>
                  <a:pt x="226" y="635"/>
                </a:lnTo>
                <a:lnTo>
                  <a:pt x="239" y="630"/>
                </a:lnTo>
                <a:lnTo>
                  <a:pt x="250" y="621"/>
                </a:lnTo>
                <a:lnTo>
                  <a:pt x="256" y="607"/>
                </a:lnTo>
                <a:lnTo>
                  <a:pt x="258" y="589"/>
                </a:lnTo>
                <a:lnTo>
                  <a:pt x="258" y="249"/>
                </a:lnTo>
                <a:lnTo>
                  <a:pt x="610" y="249"/>
                </a:lnTo>
                <a:lnTo>
                  <a:pt x="628" y="246"/>
                </a:lnTo>
                <a:lnTo>
                  <a:pt x="643" y="240"/>
                </a:lnTo>
                <a:lnTo>
                  <a:pt x="653" y="230"/>
                </a:lnTo>
                <a:lnTo>
                  <a:pt x="658" y="218"/>
                </a:lnTo>
                <a:lnTo>
                  <a:pt x="658" y="203"/>
                </a:lnTo>
                <a:lnTo>
                  <a:pt x="653" y="185"/>
                </a:lnTo>
                <a:lnTo>
                  <a:pt x="652" y="183"/>
                </a:lnTo>
                <a:lnTo>
                  <a:pt x="649" y="176"/>
                </a:lnTo>
                <a:lnTo>
                  <a:pt x="645" y="166"/>
                </a:lnTo>
                <a:lnTo>
                  <a:pt x="641" y="154"/>
                </a:lnTo>
                <a:lnTo>
                  <a:pt x="636" y="139"/>
                </a:lnTo>
                <a:lnTo>
                  <a:pt x="631" y="125"/>
                </a:lnTo>
                <a:lnTo>
                  <a:pt x="628" y="112"/>
                </a:lnTo>
                <a:lnTo>
                  <a:pt x="627" y="100"/>
                </a:lnTo>
                <a:lnTo>
                  <a:pt x="630" y="76"/>
                </a:lnTo>
                <a:lnTo>
                  <a:pt x="638" y="56"/>
                </a:lnTo>
                <a:lnTo>
                  <a:pt x="650" y="37"/>
                </a:lnTo>
                <a:lnTo>
                  <a:pt x="666" y="21"/>
                </a:lnTo>
                <a:lnTo>
                  <a:pt x="685" y="10"/>
                </a:lnTo>
                <a:lnTo>
                  <a:pt x="707" y="2"/>
                </a:lnTo>
                <a:lnTo>
                  <a:pt x="730" y="0"/>
                </a:lnTo>
                <a:close/>
              </a:path>
            </a:pathLst>
          </a:custGeom>
          <a:solidFill>
            <a:srgbClr val="FA8D2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cs typeface="Arial" panose="020B0604020202020204" pitchFamily="34" charset="0"/>
            </a:endParaRPr>
          </a:p>
        </p:txBody>
      </p:sp>
      <p:sp>
        <p:nvSpPr>
          <p:cNvPr id="11" name="Freeform 9">
            <a:extLst>
              <a:ext uri="{FF2B5EF4-FFF2-40B4-BE49-F238E27FC236}">
                <a16:creationId xmlns:a16="http://schemas.microsoft.com/office/drawing/2014/main" id="{31D4BE8C-4DDA-4BF4-8ABE-3D0E1390963E}"/>
              </a:ext>
            </a:extLst>
          </p:cNvPr>
          <p:cNvSpPr>
            <a:spLocks/>
          </p:cNvSpPr>
          <p:nvPr/>
        </p:nvSpPr>
        <p:spPr bwMode="auto">
          <a:xfrm>
            <a:off x="5010041" y="4749906"/>
            <a:ext cx="1698603" cy="1693950"/>
          </a:xfrm>
          <a:custGeom>
            <a:avLst/>
            <a:gdLst>
              <a:gd name="T0" fmla="*/ 642 w 1202"/>
              <a:gd name="T1" fmla="*/ 10 h 1162"/>
              <a:gd name="T2" fmla="*/ 652 w 1202"/>
              <a:gd name="T3" fmla="*/ 64 h 1162"/>
              <a:gd name="T4" fmla="*/ 640 w 1202"/>
              <a:gd name="T5" fmla="*/ 96 h 1162"/>
              <a:gd name="T6" fmla="*/ 626 w 1202"/>
              <a:gd name="T7" fmla="*/ 149 h 1162"/>
              <a:gd name="T8" fmla="*/ 665 w 1202"/>
              <a:gd name="T9" fmla="*/ 227 h 1162"/>
              <a:gd name="T10" fmla="*/ 754 w 1202"/>
              <a:gd name="T11" fmla="*/ 247 h 1162"/>
              <a:gd name="T12" fmla="*/ 822 w 1202"/>
              <a:gd name="T13" fmla="*/ 194 h 1162"/>
              <a:gd name="T14" fmla="*/ 829 w 1202"/>
              <a:gd name="T15" fmla="*/ 124 h 1162"/>
              <a:gd name="T16" fmla="*/ 811 w 1202"/>
              <a:gd name="T17" fmla="*/ 73 h 1162"/>
              <a:gd name="T18" fmla="*/ 803 w 1202"/>
              <a:gd name="T19" fmla="*/ 32 h 1162"/>
              <a:gd name="T20" fmla="*/ 849 w 1202"/>
              <a:gd name="T21" fmla="*/ 0 h 1162"/>
              <a:gd name="T22" fmla="*/ 1200 w 1202"/>
              <a:gd name="T23" fmla="*/ 70 h 1162"/>
              <a:gd name="T24" fmla="*/ 1180 w 1202"/>
              <a:gd name="T25" fmla="*/ 381 h 1162"/>
              <a:gd name="T26" fmla="*/ 1131 w 1202"/>
              <a:gd name="T27" fmla="*/ 381 h 1162"/>
              <a:gd name="T28" fmla="*/ 1087 w 1202"/>
              <a:gd name="T29" fmla="*/ 365 h 1162"/>
              <a:gd name="T30" fmla="*/ 1022 w 1202"/>
              <a:gd name="T31" fmla="*/ 360 h 1162"/>
              <a:gd name="T32" fmla="*/ 953 w 1202"/>
              <a:gd name="T33" fmla="*/ 413 h 1162"/>
              <a:gd name="T34" fmla="*/ 953 w 1202"/>
              <a:gd name="T35" fmla="*/ 501 h 1162"/>
              <a:gd name="T36" fmla="*/ 1022 w 1202"/>
              <a:gd name="T37" fmla="*/ 554 h 1162"/>
              <a:gd name="T38" fmla="*/ 1087 w 1202"/>
              <a:gd name="T39" fmla="*/ 549 h 1162"/>
              <a:gd name="T40" fmla="*/ 1131 w 1202"/>
              <a:gd name="T41" fmla="*/ 533 h 1162"/>
              <a:gd name="T42" fmla="*/ 1175 w 1202"/>
              <a:gd name="T43" fmla="*/ 530 h 1162"/>
              <a:gd name="T44" fmla="*/ 1200 w 1202"/>
              <a:gd name="T45" fmla="*/ 574 h 1162"/>
              <a:gd name="T46" fmla="*/ 1202 w 1202"/>
              <a:gd name="T47" fmla="*/ 913 h 1162"/>
              <a:gd name="T48" fmla="*/ 832 w 1202"/>
              <a:gd name="T49" fmla="*/ 915 h 1162"/>
              <a:gd name="T50" fmla="*/ 801 w 1202"/>
              <a:gd name="T51" fmla="*/ 959 h 1162"/>
              <a:gd name="T52" fmla="*/ 812 w 1202"/>
              <a:gd name="T53" fmla="*/ 989 h 1162"/>
              <a:gd name="T54" fmla="*/ 829 w 1202"/>
              <a:gd name="T55" fmla="*/ 1038 h 1162"/>
              <a:gd name="T56" fmla="*/ 826 w 1202"/>
              <a:gd name="T57" fmla="*/ 1099 h 1162"/>
              <a:gd name="T58" fmla="*/ 787 w 1202"/>
              <a:gd name="T59" fmla="*/ 1146 h 1162"/>
              <a:gd name="T60" fmla="*/ 709 w 1202"/>
              <a:gd name="T61" fmla="*/ 1160 h 1162"/>
              <a:gd name="T62" fmla="*/ 644 w 1202"/>
              <a:gd name="T63" fmla="*/ 1118 h 1162"/>
              <a:gd name="T64" fmla="*/ 626 w 1202"/>
              <a:gd name="T65" fmla="*/ 1062 h 1162"/>
              <a:gd name="T66" fmla="*/ 639 w 1202"/>
              <a:gd name="T67" fmla="*/ 1011 h 1162"/>
              <a:gd name="T68" fmla="*/ 652 w 1202"/>
              <a:gd name="T69" fmla="*/ 977 h 1162"/>
              <a:gd name="T70" fmla="*/ 652 w 1202"/>
              <a:gd name="T71" fmla="*/ 932 h 1162"/>
              <a:gd name="T72" fmla="*/ 329 w 1202"/>
              <a:gd name="T73" fmla="*/ 913 h 1162"/>
              <a:gd name="T74" fmla="*/ 256 w 1202"/>
              <a:gd name="T75" fmla="*/ 558 h 1162"/>
              <a:gd name="T76" fmla="*/ 221 w 1202"/>
              <a:gd name="T77" fmla="*/ 527 h 1162"/>
              <a:gd name="T78" fmla="*/ 182 w 1202"/>
              <a:gd name="T79" fmla="*/ 536 h 1162"/>
              <a:gd name="T80" fmla="*/ 131 w 1202"/>
              <a:gd name="T81" fmla="*/ 553 h 1162"/>
              <a:gd name="T82" fmla="*/ 58 w 1202"/>
              <a:gd name="T83" fmla="*/ 547 h 1162"/>
              <a:gd name="T84" fmla="*/ 3 w 1202"/>
              <a:gd name="T85" fmla="*/ 480 h 1162"/>
              <a:gd name="T86" fmla="*/ 24 w 1202"/>
              <a:gd name="T87" fmla="*/ 394 h 1162"/>
              <a:gd name="T88" fmla="*/ 104 w 1202"/>
              <a:gd name="T89" fmla="*/ 357 h 1162"/>
              <a:gd name="T90" fmla="*/ 159 w 1202"/>
              <a:gd name="T91" fmla="*/ 370 h 1162"/>
              <a:gd name="T92" fmla="*/ 193 w 1202"/>
              <a:gd name="T93" fmla="*/ 382 h 1162"/>
              <a:gd name="T94" fmla="*/ 249 w 1202"/>
              <a:gd name="T95" fmla="*/ 372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2" h="1162">
                <a:moveTo>
                  <a:pt x="258" y="0"/>
                </a:moveTo>
                <a:lnTo>
                  <a:pt x="610" y="0"/>
                </a:lnTo>
                <a:lnTo>
                  <a:pt x="627" y="3"/>
                </a:lnTo>
                <a:lnTo>
                  <a:pt x="642" y="10"/>
                </a:lnTo>
                <a:lnTo>
                  <a:pt x="652" y="19"/>
                </a:lnTo>
                <a:lnTo>
                  <a:pt x="657" y="32"/>
                </a:lnTo>
                <a:lnTo>
                  <a:pt x="657" y="47"/>
                </a:lnTo>
                <a:lnTo>
                  <a:pt x="652" y="64"/>
                </a:lnTo>
                <a:lnTo>
                  <a:pt x="651" y="67"/>
                </a:lnTo>
                <a:lnTo>
                  <a:pt x="648" y="73"/>
                </a:lnTo>
                <a:lnTo>
                  <a:pt x="644" y="83"/>
                </a:lnTo>
                <a:lnTo>
                  <a:pt x="640" y="96"/>
                </a:lnTo>
                <a:lnTo>
                  <a:pt x="635" y="109"/>
                </a:lnTo>
                <a:lnTo>
                  <a:pt x="630" y="124"/>
                </a:lnTo>
                <a:lnTo>
                  <a:pt x="627" y="138"/>
                </a:lnTo>
                <a:lnTo>
                  <a:pt x="626" y="149"/>
                </a:lnTo>
                <a:lnTo>
                  <a:pt x="629" y="173"/>
                </a:lnTo>
                <a:lnTo>
                  <a:pt x="637" y="194"/>
                </a:lnTo>
                <a:lnTo>
                  <a:pt x="649" y="212"/>
                </a:lnTo>
                <a:lnTo>
                  <a:pt x="665" y="227"/>
                </a:lnTo>
                <a:lnTo>
                  <a:pt x="684" y="240"/>
                </a:lnTo>
                <a:lnTo>
                  <a:pt x="706" y="247"/>
                </a:lnTo>
                <a:lnTo>
                  <a:pt x="729" y="250"/>
                </a:lnTo>
                <a:lnTo>
                  <a:pt x="754" y="247"/>
                </a:lnTo>
                <a:lnTo>
                  <a:pt x="775" y="240"/>
                </a:lnTo>
                <a:lnTo>
                  <a:pt x="794" y="227"/>
                </a:lnTo>
                <a:lnTo>
                  <a:pt x="811" y="212"/>
                </a:lnTo>
                <a:lnTo>
                  <a:pt x="822" y="194"/>
                </a:lnTo>
                <a:lnTo>
                  <a:pt x="830" y="173"/>
                </a:lnTo>
                <a:lnTo>
                  <a:pt x="833" y="149"/>
                </a:lnTo>
                <a:lnTo>
                  <a:pt x="832" y="138"/>
                </a:lnTo>
                <a:lnTo>
                  <a:pt x="829" y="124"/>
                </a:lnTo>
                <a:lnTo>
                  <a:pt x="825" y="109"/>
                </a:lnTo>
                <a:lnTo>
                  <a:pt x="820" y="96"/>
                </a:lnTo>
                <a:lnTo>
                  <a:pt x="815" y="83"/>
                </a:lnTo>
                <a:lnTo>
                  <a:pt x="811" y="73"/>
                </a:lnTo>
                <a:lnTo>
                  <a:pt x="808" y="67"/>
                </a:lnTo>
                <a:lnTo>
                  <a:pt x="807" y="64"/>
                </a:lnTo>
                <a:lnTo>
                  <a:pt x="801" y="47"/>
                </a:lnTo>
                <a:lnTo>
                  <a:pt x="803" y="32"/>
                </a:lnTo>
                <a:lnTo>
                  <a:pt x="808" y="19"/>
                </a:lnTo>
                <a:lnTo>
                  <a:pt x="818" y="10"/>
                </a:lnTo>
                <a:lnTo>
                  <a:pt x="832" y="3"/>
                </a:lnTo>
                <a:lnTo>
                  <a:pt x="849" y="0"/>
                </a:lnTo>
                <a:lnTo>
                  <a:pt x="1202" y="0"/>
                </a:lnTo>
                <a:lnTo>
                  <a:pt x="1202" y="55"/>
                </a:lnTo>
                <a:lnTo>
                  <a:pt x="1201" y="63"/>
                </a:lnTo>
                <a:lnTo>
                  <a:pt x="1200" y="70"/>
                </a:lnTo>
                <a:lnTo>
                  <a:pt x="1200" y="340"/>
                </a:lnTo>
                <a:lnTo>
                  <a:pt x="1198" y="358"/>
                </a:lnTo>
                <a:lnTo>
                  <a:pt x="1190" y="372"/>
                </a:lnTo>
                <a:lnTo>
                  <a:pt x="1180" y="381"/>
                </a:lnTo>
                <a:lnTo>
                  <a:pt x="1167" y="386"/>
                </a:lnTo>
                <a:lnTo>
                  <a:pt x="1152" y="387"/>
                </a:lnTo>
                <a:lnTo>
                  <a:pt x="1134" y="382"/>
                </a:lnTo>
                <a:lnTo>
                  <a:pt x="1131" y="381"/>
                </a:lnTo>
                <a:lnTo>
                  <a:pt x="1124" y="378"/>
                </a:lnTo>
                <a:lnTo>
                  <a:pt x="1114" y="374"/>
                </a:lnTo>
                <a:lnTo>
                  <a:pt x="1101" y="370"/>
                </a:lnTo>
                <a:lnTo>
                  <a:pt x="1087" y="365"/>
                </a:lnTo>
                <a:lnTo>
                  <a:pt x="1072" y="361"/>
                </a:lnTo>
                <a:lnTo>
                  <a:pt x="1058" y="358"/>
                </a:lnTo>
                <a:lnTo>
                  <a:pt x="1046" y="357"/>
                </a:lnTo>
                <a:lnTo>
                  <a:pt x="1022" y="360"/>
                </a:lnTo>
                <a:lnTo>
                  <a:pt x="1000" y="367"/>
                </a:lnTo>
                <a:lnTo>
                  <a:pt x="981" y="379"/>
                </a:lnTo>
                <a:lnTo>
                  <a:pt x="965" y="394"/>
                </a:lnTo>
                <a:lnTo>
                  <a:pt x="953" y="413"/>
                </a:lnTo>
                <a:lnTo>
                  <a:pt x="945" y="434"/>
                </a:lnTo>
                <a:lnTo>
                  <a:pt x="942" y="456"/>
                </a:lnTo>
                <a:lnTo>
                  <a:pt x="945" y="480"/>
                </a:lnTo>
                <a:lnTo>
                  <a:pt x="953" y="501"/>
                </a:lnTo>
                <a:lnTo>
                  <a:pt x="965" y="520"/>
                </a:lnTo>
                <a:lnTo>
                  <a:pt x="981" y="535"/>
                </a:lnTo>
                <a:lnTo>
                  <a:pt x="1000" y="547"/>
                </a:lnTo>
                <a:lnTo>
                  <a:pt x="1022" y="554"/>
                </a:lnTo>
                <a:lnTo>
                  <a:pt x="1046" y="557"/>
                </a:lnTo>
                <a:lnTo>
                  <a:pt x="1058" y="556"/>
                </a:lnTo>
                <a:lnTo>
                  <a:pt x="1072" y="553"/>
                </a:lnTo>
                <a:lnTo>
                  <a:pt x="1087" y="549"/>
                </a:lnTo>
                <a:lnTo>
                  <a:pt x="1101" y="544"/>
                </a:lnTo>
                <a:lnTo>
                  <a:pt x="1114" y="540"/>
                </a:lnTo>
                <a:lnTo>
                  <a:pt x="1124" y="536"/>
                </a:lnTo>
                <a:lnTo>
                  <a:pt x="1131" y="533"/>
                </a:lnTo>
                <a:lnTo>
                  <a:pt x="1134" y="532"/>
                </a:lnTo>
                <a:lnTo>
                  <a:pt x="1150" y="528"/>
                </a:lnTo>
                <a:lnTo>
                  <a:pt x="1163" y="527"/>
                </a:lnTo>
                <a:lnTo>
                  <a:pt x="1175" y="530"/>
                </a:lnTo>
                <a:lnTo>
                  <a:pt x="1185" y="536"/>
                </a:lnTo>
                <a:lnTo>
                  <a:pt x="1193" y="546"/>
                </a:lnTo>
                <a:lnTo>
                  <a:pt x="1198" y="558"/>
                </a:lnTo>
                <a:lnTo>
                  <a:pt x="1200" y="574"/>
                </a:lnTo>
                <a:lnTo>
                  <a:pt x="1200" y="844"/>
                </a:lnTo>
                <a:lnTo>
                  <a:pt x="1201" y="851"/>
                </a:lnTo>
                <a:lnTo>
                  <a:pt x="1202" y="859"/>
                </a:lnTo>
                <a:lnTo>
                  <a:pt x="1202" y="913"/>
                </a:lnTo>
                <a:lnTo>
                  <a:pt x="1130" y="913"/>
                </a:lnTo>
                <a:lnTo>
                  <a:pt x="1129" y="913"/>
                </a:lnTo>
                <a:lnTo>
                  <a:pt x="849" y="913"/>
                </a:lnTo>
                <a:lnTo>
                  <a:pt x="832" y="915"/>
                </a:lnTo>
                <a:lnTo>
                  <a:pt x="818" y="922"/>
                </a:lnTo>
                <a:lnTo>
                  <a:pt x="808" y="932"/>
                </a:lnTo>
                <a:lnTo>
                  <a:pt x="803" y="945"/>
                </a:lnTo>
                <a:lnTo>
                  <a:pt x="801" y="959"/>
                </a:lnTo>
                <a:lnTo>
                  <a:pt x="807" y="977"/>
                </a:lnTo>
                <a:lnTo>
                  <a:pt x="808" y="977"/>
                </a:lnTo>
                <a:lnTo>
                  <a:pt x="809" y="981"/>
                </a:lnTo>
                <a:lnTo>
                  <a:pt x="812" y="989"/>
                </a:lnTo>
                <a:lnTo>
                  <a:pt x="816" y="999"/>
                </a:lnTo>
                <a:lnTo>
                  <a:pt x="821" y="1011"/>
                </a:lnTo>
                <a:lnTo>
                  <a:pt x="825" y="1024"/>
                </a:lnTo>
                <a:lnTo>
                  <a:pt x="829" y="1038"/>
                </a:lnTo>
                <a:lnTo>
                  <a:pt x="832" y="1051"/>
                </a:lnTo>
                <a:lnTo>
                  <a:pt x="833" y="1062"/>
                </a:lnTo>
                <a:lnTo>
                  <a:pt x="831" y="1080"/>
                </a:lnTo>
                <a:lnTo>
                  <a:pt x="826" y="1099"/>
                </a:lnTo>
                <a:lnTo>
                  <a:pt x="818" y="1114"/>
                </a:lnTo>
                <a:lnTo>
                  <a:pt x="815" y="1118"/>
                </a:lnTo>
                <a:lnTo>
                  <a:pt x="803" y="1133"/>
                </a:lnTo>
                <a:lnTo>
                  <a:pt x="787" y="1146"/>
                </a:lnTo>
                <a:lnTo>
                  <a:pt x="770" y="1155"/>
                </a:lnTo>
                <a:lnTo>
                  <a:pt x="751" y="1160"/>
                </a:lnTo>
                <a:lnTo>
                  <a:pt x="729" y="1162"/>
                </a:lnTo>
                <a:lnTo>
                  <a:pt x="709" y="1160"/>
                </a:lnTo>
                <a:lnTo>
                  <a:pt x="689" y="1155"/>
                </a:lnTo>
                <a:lnTo>
                  <a:pt x="672" y="1146"/>
                </a:lnTo>
                <a:lnTo>
                  <a:pt x="657" y="1133"/>
                </a:lnTo>
                <a:lnTo>
                  <a:pt x="644" y="1118"/>
                </a:lnTo>
                <a:lnTo>
                  <a:pt x="642" y="1114"/>
                </a:lnTo>
                <a:lnTo>
                  <a:pt x="633" y="1099"/>
                </a:lnTo>
                <a:lnTo>
                  <a:pt x="628" y="1080"/>
                </a:lnTo>
                <a:lnTo>
                  <a:pt x="626" y="1062"/>
                </a:lnTo>
                <a:lnTo>
                  <a:pt x="627" y="1051"/>
                </a:lnTo>
                <a:lnTo>
                  <a:pt x="630" y="1038"/>
                </a:lnTo>
                <a:lnTo>
                  <a:pt x="635" y="1024"/>
                </a:lnTo>
                <a:lnTo>
                  <a:pt x="639" y="1011"/>
                </a:lnTo>
                <a:lnTo>
                  <a:pt x="643" y="999"/>
                </a:lnTo>
                <a:lnTo>
                  <a:pt x="648" y="989"/>
                </a:lnTo>
                <a:lnTo>
                  <a:pt x="651" y="981"/>
                </a:lnTo>
                <a:lnTo>
                  <a:pt x="652" y="977"/>
                </a:lnTo>
                <a:lnTo>
                  <a:pt x="653" y="977"/>
                </a:lnTo>
                <a:lnTo>
                  <a:pt x="657" y="959"/>
                </a:lnTo>
                <a:lnTo>
                  <a:pt x="657" y="945"/>
                </a:lnTo>
                <a:lnTo>
                  <a:pt x="652" y="932"/>
                </a:lnTo>
                <a:lnTo>
                  <a:pt x="642" y="922"/>
                </a:lnTo>
                <a:lnTo>
                  <a:pt x="627" y="915"/>
                </a:lnTo>
                <a:lnTo>
                  <a:pt x="609" y="913"/>
                </a:lnTo>
                <a:lnTo>
                  <a:pt x="329" y="913"/>
                </a:lnTo>
                <a:lnTo>
                  <a:pt x="329" y="913"/>
                </a:lnTo>
                <a:lnTo>
                  <a:pt x="258" y="913"/>
                </a:lnTo>
                <a:lnTo>
                  <a:pt x="258" y="574"/>
                </a:lnTo>
                <a:lnTo>
                  <a:pt x="256" y="558"/>
                </a:lnTo>
                <a:lnTo>
                  <a:pt x="252" y="546"/>
                </a:lnTo>
                <a:lnTo>
                  <a:pt x="244" y="536"/>
                </a:lnTo>
                <a:lnTo>
                  <a:pt x="233" y="530"/>
                </a:lnTo>
                <a:lnTo>
                  <a:pt x="221" y="527"/>
                </a:lnTo>
                <a:lnTo>
                  <a:pt x="208" y="528"/>
                </a:lnTo>
                <a:lnTo>
                  <a:pt x="193" y="532"/>
                </a:lnTo>
                <a:lnTo>
                  <a:pt x="190" y="533"/>
                </a:lnTo>
                <a:lnTo>
                  <a:pt x="182" y="536"/>
                </a:lnTo>
                <a:lnTo>
                  <a:pt x="172" y="540"/>
                </a:lnTo>
                <a:lnTo>
                  <a:pt x="159" y="544"/>
                </a:lnTo>
                <a:lnTo>
                  <a:pt x="145" y="549"/>
                </a:lnTo>
                <a:lnTo>
                  <a:pt x="131" y="553"/>
                </a:lnTo>
                <a:lnTo>
                  <a:pt x="116" y="556"/>
                </a:lnTo>
                <a:lnTo>
                  <a:pt x="104" y="557"/>
                </a:lnTo>
                <a:lnTo>
                  <a:pt x="81" y="554"/>
                </a:lnTo>
                <a:lnTo>
                  <a:pt x="58" y="547"/>
                </a:lnTo>
                <a:lnTo>
                  <a:pt x="39" y="535"/>
                </a:lnTo>
                <a:lnTo>
                  <a:pt x="24" y="520"/>
                </a:lnTo>
                <a:lnTo>
                  <a:pt x="11" y="501"/>
                </a:lnTo>
                <a:lnTo>
                  <a:pt x="3" y="480"/>
                </a:lnTo>
                <a:lnTo>
                  <a:pt x="0" y="456"/>
                </a:lnTo>
                <a:lnTo>
                  <a:pt x="3" y="434"/>
                </a:lnTo>
                <a:lnTo>
                  <a:pt x="11" y="413"/>
                </a:lnTo>
                <a:lnTo>
                  <a:pt x="24" y="394"/>
                </a:lnTo>
                <a:lnTo>
                  <a:pt x="39" y="379"/>
                </a:lnTo>
                <a:lnTo>
                  <a:pt x="58" y="367"/>
                </a:lnTo>
                <a:lnTo>
                  <a:pt x="81" y="360"/>
                </a:lnTo>
                <a:lnTo>
                  <a:pt x="104" y="357"/>
                </a:lnTo>
                <a:lnTo>
                  <a:pt x="116" y="358"/>
                </a:lnTo>
                <a:lnTo>
                  <a:pt x="131" y="361"/>
                </a:lnTo>
                <a:lnTo>
                  <a:pt x="145" y="365"/>
                </a:lnTo>
                <a:lnTo>
                  <a:pt x="159" y="370"/>
                </a:lnTo>
                <a:lnTo>
                  <a:pt x="172" y="374"/>
                </a:lnTo>
                <a:lnTo>
                  <a:pt x="182" y="378"/>
                </a:lnTo>
                <a:lnTo>
                  <a:pt x="190" y="381"/>
                </a:lnTo>
                <a:lnTo>
                  <a:pt x="193" y="382"/>
                </a:lnTo>
                <a:lnTo>
                  <a:pt x="210" y="387"/>
                </a:lnTo>
                <a:lnTo>
                  <a:pt x="225" y="386"/>
                </a:lnTo>
                <a:lnTo>
                  <a:pt x="238" y="381"/>
                </a:lnTo>
                <a:lnTo>
                  <a:pt x="249" y="372"/>
                </a:lnTo>
                <a:lnTo>
                  <a:pt x="256" y="358"/>
                </a:lnTo>
                <a:lnTo>
                  <a:pt x="258" y="340"/>
                </a:lnTo>
                <a:lnTo>
                  <a:pt x="258" y="0"/>
                </a:lnTo>
                <a:close/>
              </a:path>
            </a:pathLst>
          </a:custGeom>
          <a:solidFill>
            <a:srgbClr val="99A44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cs typeface="Arial" panose="020B0604020202020204" pitchFamily="34" charset="0"/>
            </a:endParaRPr>
          </a:p>
        </p:txBody>
      </p:sp>
      <p:sp>
        <p:nvSpPr>
          <p:cNvPr id="12" name="Freeform 10">
            <a:extLst>
              <a:ext uri="{FF2B5EF4-FFF2-40B4-BE49-F238E27FC236}">
                <a16:creationId xmlns:a16="http://schemas.microsoft.com/office/drawing/2014/main" id="{51155623-E4D4-45B9-B1BC-BE1A66BE10D6}"/>
              </a:ext>
            </a:extLst>
          </p:cNvPr>
          <p:cNvSpPr>
            <a:spLocks/>
          </p:cNvSpPr>
          <p:nvPr/>
        </p:nvSpPr>
        <p:spPr bwMode="auto">
          <a:xfrm>
            <a:off x="6694512" y="3402909"/>
            <a:ext cx="1700016" cy="1696866"/>
          </a:xfrm>
          <a:custGeom>
            <a:avLst/>
            <a:gdLst>
              <a:gd name="T0" fmla="*/ 385 w 1203"/>
              <a:gd name="T1" fmla="*/ 10 h 1164"/>
              <a:gd name="T2" fmla="*/ 396 w 1203"/>
              <a:gd name="T3" fmla="*/ 63 h 1164"/>
              <a:gd name="T4" fmla="*/ 382 w 1203"/>
              <a:gd name="T5" fmla="*/ 96 h 1164"/>
              <a:gd name="T6" fmla="*/ 370 w 1203"/>
              <a:gd name="T7" fmla="*/ 150 h 1164"/>
              <a:gd name="T8" fmla="*/ 409 w 1203"/>
              <a:gd name="T9" fmla="*/ 228 h 1164"/>
              <a:gd name="T10" fmla="*/ 496 w 1203"/>
              <a:gd name="T11" fmla="*/ 248 h 1164"/>
              <a:gd name="T12" fmla="*/ 566 w 1203"/>
              <a:gd name="T13" fmla="*/ 194 h 1164"/>
              <a:gd name="T14" fmla="*/ 573 w 1203"/>
              <a:gd name="T15" fmla="*/ 125 h 1164"/>
              <a:gd name="T16" fmla="*/ 554 w 1203"/>
              <a:gd name="T17" fmla="*/ 74 h 1164"/>
              <a:gd name="T18" fmla="*/ 546 w 1203"/>
              <a:gd name="T19" fmla="*/ 32 h 1164"/>
              <a:gd name="T20" fmla="*/ 593 w 1203"/>
              <a:gd name="T21" fmla="*/ 0 h 1164"/>
              <a:gd name="T22" fmla="*/ 952 w 1203"/>
              <a:gd name="T23" fmla="*/ 369 h 1164"/>
              <a:gd name="T24" fmla="*/ 996 w 1203"/>
              <a:gd name="T25" fmla="*/ 387 h 1164"/>
              <a:gd name="T26" fmla="*/ 1031 w 1203"/>
              <a:gd name="T27" fmla="*/ 375 h 1164"/>
              <a:gd name="T28" fmla="*/ 1088 w 1203"/>
              <a:gd name="T29" fmla="*/ 359 h 1164"/>
              <a:gd name="T30" fmla="*/ 1164 w 1203"/>
              <a:gd name="T31" fmla="*/ 380 h 1164"/>
              <a:gd name="T32" fmla="*/ 1203 w 1203"/>
              <a:gd name="T33" fmla="*/ 457 h 1164"/>
              <a:gd name="T34" fmla="*/ 1164 w 1203"/>
              <a:gd name="T35" fmla="*/ 536 h 1164"/>
              <a:gd name="T36" fmla="*/ 1088 w 1203"/>
              <a:gd name="T37" fmla="*/ 557 h 1164"/>
              <a:gd name="T38" fmla="*/ 1031 w 1203"/>
              <a:gd name="T39" fmla="*/ 541 h 1164"/>
              <a:gd name="T40" fmla="*/ 996 w 1203"/>
              <a:gd name="T41" fmla="*/ 529 h 1164"/>
              <a:gd name="T42" fmla="*/ 952 w 1203"/>
              <a:gd name="T43" fmla="*/ 547 h 1164"/>
              <a:gd name="T44" fmla="*/ 593 w 1203"/>
              <a:gd name="T45" fmla="*/ 914 h 1164"/>
              <a:gd name="T46" fmla="*/ 546 w 1203"/>
              <a:gd name="T47" fmla="*/ 946 h 1164"/>
              <a:gd name="T48" fmla="*/ 552 w 1203"/>
              <a:gd name="T49" fmla="*/ 983 h 1164"/>
              <a:gd name="T50" fmla="*/ 569 w 1203"/>
              <a:gd name="T51" fmla="*/ 1026 h 1164"/>
              <a:gd name="T52" fmla="*/ 575 w 1203"/>
              <a:gd name="T53" fmla="*/ 1082 h 1164"/>
              <a:gd name="T54" fmla="*/ 546 w 1203"/>
              <a:gd name="T55" fmla="*/ 1135 h 1164"/>
              <a:gd name="T56" fmla="*/ 473 w 1203"/>
              <a:gd name="T57" fmla="*/ 1164 h 1164"/>
              <a:gd name="T58" fmla="*/ 400 w 1203"/>
              <a:gd name="T59" fmla="*/ 1135 h 1164"/>
              <a:gd name="T60" fmla="*/ 371 w 1203"/>
              <a:gd name="T61" fmla="*/ 1082 h 1164"/>
              <a:gd name="T62" fmla="*/ 377 w 1203"/>
              <a:gd name="T63" fmla="*/ 1026 h 1164"/>
              <a:gd name="T64" fmla="*/ 393 w 1203"/>
              <a:gd name="T65" fmla="*/ 983 h 1164"/>
              <a:gd name="T66" fmla="*/ 401 w 1203"/>
              <a:gd name="T67" fmla="*/ 946 h 1164"/>
              <a:gd name="T68" fmla="*/ 353 w 1203"/>
              <a:gd name="T69" fmla="*/ 914 h 1164"/>
              <a:gd name="T70" fmla="*/ 3 w 1203"/>
              <a:gd name="T71" fmla="*/ 845 h 1164"/>
              <a:gd name="T72" fmla="*/ 17 w 1203"/>
              <a:gd name="T73" fmla="*/ 537 h 1164"/>
              <a:gd name="T74" fmla="*/ 68 w 1203"/>
              <a:gd name="T75" fmla="*/ 533 h 1164"/>
              <a:gd name="T76" fmla="*/ 101 w 1203"/>
              <a:gd name="T77" fmla="*/ 545 h 1164"/>
              <a:gd name="T78" fmla="*/ 156 w 1203"/>
              <a:gd name="T79" fmla="*/ 558 h 1164"/>
              <a:gd name="T80" fmla="*/ 238 w 1203"/>
              <a:gd name="T81" fmla="*/ 520 h 1164"/>
              <a:gd name="T82" fmla="*/ 257 w 1203"/>
              <a:gd name="T83" fmla="*/ 435 h 1164"/>
              <a:gd name="T84" fmla="*/ 202 w 1203"/>
              <a:gd name="T85" fmla="*/ 368 h 1164"/>
              <a:gd name="T86" fmla="*/ 130 w 1203"/>
              <a:gd name="T87" fmla="*/ 362 h 1164"/>
              <a:gd name="T88" fmla="*/ 78 w 1203"/>
              <a:gd name="T89" fmla="*/ 379 h 1164"/>
              <a:gd name="T90" fmla="*/ 39 w 1203"/>
              <a:gd name="T91" fmla="*/ 388 h 1164"/>
              <a:gd name="T92" fmla="*/ 4 w 1203"/>
              <a:gd name="T93" fmla="*/ 357 h 1164"/>
              <a:gd name="T94" fmla="*/ 5 w 1203"/>
              <a:gd name="T95" fmla="*/ 57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3" h="1164">
                <a:moveTo>
                  <a:pt x="3" y="0"/>
                </a:moveTo>
                <a:lnTo>
                  <a:pt x="353" y="0"/>
                </a:lnTo>
                <a:lnTo>
                  <a:pt x="371" y="2"/>
                </a:lnTo>
                <a:lnTo>
                  <a:pt x="385" y="10"/>
                </a:lnTo>
                <a:lnTo>
                  <a:pt x="395" y="19"/>
                </a:lnTo>
                <a:lnTo>
                  <a:pt x="401" y="32"/>
                </a:lnTo>
                <a:lnTo>
                  <a:pt x="401" y="47"/>
                </a:lnTo>
                <a:lnTo>
                  <a:pt x="396" y="63"/>
                </a:lnTo>
                <a:lnTo>
                  <a:pt x="395" y="66"/>
                </a:lnTo>
                <a:lnTo>
                  <a:pt x="391" y="74"/>
                </a:lnTo>
                <a:lnTo>
                  <a:pt x="387" y="84"/>
                </a:lnTo>
                <a:lnTo>
                  <a:pt x="382" y="96"/>
                </a:lnTo>
                <a:lnTo>
                  <a:pt x="378" y="110"/>
                </a:lnTo>
                <a:lnTo>
                  <a:pt x="374" y="125"/>
                </a:lnTo>
                <a:lnTo>
                  <a:pt x="371" y="138"/>
                </a:lnTo>
                <a:lnTo>
                  <a:pt x="370" y="150"/>
                </a:lnTo>
                <a:lnTo>
                  <a:pt x="372" y="172"/>
                </a:lnTo>
                <a:lnTo>
                  <a:pt x="380" y="194"/>
                </a:lnTo>
                <a:lnTo>
                  <a:pt x="392" y="212"/>
                </a:lnTo>
                <a:lnTo>
                  <a:pt x="409" y="228"/>
                </a:lnTo>
                <a:lnTo>
                  <a:pt x="428" y="240"/>
                </a:lnTo>
                <a:lnTo>
                  <a:pt x="449" y="248"/>
                </a:lnTo>
                <a:lnTo>
                  <a:pt x="473" y="250"/>
                </a:lnTo>
                <a:lnTo>
                  <a:pt x="496" y="248"/>
                </a:lnTo>
                <a:lnTo>
                  <a:pt x="519" y="240"/>
                </a:lnTo>
                <a:lnTo>
                  <a:pt x="538" y="228"/>
                </a:lnTo>
                <a:lnTo>
                  <a:pt x="553" y="212"/>
                </a:lnTo>
                <a:lnTo>
                  <a:pt x="566" y="194"/>
                </a:lnTo>
                <a:lnTo>
                  <a:pt x="574" y="172"/>
                </a:lnTo>
                <a:lnTo>
                  <a:pt x="577" y="150"/>
                </a:lnTo>
                <a:lnTo>
                  <a:pt x="576" y="138"/>
                </a:lnTo>
                <a:lnTo>
                  <a:pt x="573" y="125"/>
                </a:lnTo>
                <a:lnTo>
                  <a:pt x="569" y="110"/>
                </a:lnTo>
                <a:lnTo>
                  <a:pt x="564" y="96"/>
                </a:lnTo>
                <a:lnTo>
                  <a:pt x="558" y="84"/>
                </a:lnTo>
                <a:lnTo>
                  <a:pt x="554" y="74"/>
                </a:lnTo>
                <a:lnTo>
                  <a:pt x="551" y="66"/>
                </a:lnTo>
                <a:lnTo>
                  <a:pt x="550" y="63"/>
                </a:lnTo>
                <a:lnTo>
                  <a:pt x="545" y="47"/>
                </a:lnTo>
                <a:lnTo>
                  <a:pt x="546" y="32"/>
                </a:lnTo>
                <a:lnTo>
                  <a:pt x="551" y="19"/>
                </a:lnTo>
                <a:lnTo>
                  <a:pt x="561" y="10"/>
                </a:lnTo>
                <a:lnTo>
                  <a:pt x="576" y="2"/>
                </a:lnTo>
                <a:lnTo>
                  <a:pt x="593" y="0"/>
                </a:lnTo>
                <a:lnTo>
                  <a:pt x="945" y="0"/>
                </a:lnTo>
                <a:lnTo>
                  <a:pt x="945" y="341"/>
                </a:lnTo>
                <a:lnTo>
                  <a:pt x="947" y="357"/>
                </a:lnTo>
                <a:lnTo>
                  <a:pt x="952" y="369"/>
                </a:lnTo>
                <a:lnTo>
                  <a:pt x="960" y="378"/>
                </a:lnTo>
                <a:lnTo>
                  <a:pt x="970" y="385"/>
                </a:lnTo>
                <a:lnTo>
                  <a:pt x="982" y="388"/>
                </a:lnTo>
                <a:lnTo>
                  <a:pt x="996" y="387"/>
                </a:lnTo>
                <a:lnTo>
                  <a:pt x="1012" y="383"/>
                </a:lnTo>
                <a:lnTo>
                  <a:pt x="1014" y="382"/>
                </a:lnTo>
                <a:lnTo>
                  <a:pt x="1021" y="379"/>
                </a:lnTo>
                <a:lnTo>
                  <a:pt x="1031" y="375"/>
                </a:lnTo>
                <a:lnTo>
                  <a:pt x="1044" y="370"/>
                </a:lnTo>
                <a:lnTo>
                  <a:pt x="1058" y="366"/>
                </a:lnTo>
                <a:lnTo>
                  <a:pt x="1074" y="362"/>
                </a:lnTo>
                <a:lnTo>
                  <a:pt x="1088" y="359"/>
                </a:lnTo>
                <a:lnTo>
                  <a:pt x="1100" y="358"/>
                </a:lnTo>
                <a:lnTo>
                  <a:pt x="1124" y="361"/>
                </a:lnTo>
                <a:lnTo>
                  <a:pt x="1145" y="368"/>
                </a:lnTo>
                <a:lnTo>
                  <a:pt x="1164" y="380"/>
                </a:lnTo>
                <a:lnTo>
                  <a:pt x="1181" y="395"/>
                </a:lnTo>
                <a:lnTo>
                  <a:pt x="1193" y="414"/>
                </a:lnTo>
                <a:lnTo>
                  <a:pt x="1201" y="435"/>
                </a:lnTo>
                <a:lnTo>
                  <a:pt x="1203" y="457"/>
                </a:lnTo>
                <a:lnTo>
                  <a:pt x="1201" y="481"/>
                </a:lnTo>
                <a:lnTo>
                  <a:pt x="1193" y="502"/>
                </a:lnTo>
                <a:lnTo>
                  <a:pt x="1181" y="520"/>
                </a:lnTo>
                <a:lnTo>
                  <a:pt x="1164" y="536"/>
                </a:lnTo>
                <a:lnTo>
                  <a:pt x="1145" y="548"/>
                </a:lnTo>
                <a:lnTo>
                  <a:pt x="1124" y="555"/>
                </a:lnTo>
                <a:lnTo>
                  <a:pt x="1100" y="558"/>
                </a:lnTo>
                <a:lnTo>
                  <a:pt x="1088" y="557"/>
                </a:lnTo>
                <a:lnTo>
                  <a:pt x="1074" y="554"/>
                </a:lnTo>
                <a:lnTo>
                  <a:pt x="1058" y="550"/>
                </a:lnTo>
                <a:lnTo>
                  <a:pt x="1044" y="545"/>
                </a:lnTo>
                <a:lnTo>
                  <a:pt x="1031" y="541"/>
                </a:lnTo>
                <a:lnTo>
                  <a:pt x="1021" y="537"/>
                </a:lnTo>
                <a:lnTo>
                  <a:pt x="1014" y="534"/>
                </a:lnTo>
                <a:lnTo>
                  <a:pt x="1012" y="533"/>
                </a:lnTo>
                <a:lnTo>
                  <a:pt x="996" y="529"/>
                </a:lnTo>
                <a:lnTo>
                  <a:pt x="982" y="528"/>
                </a:lnTo>
                <a:lnTo>
                  <a:pt x="970" y="531"/>
                </a:lnTo>
                <a:lnTo>
                  <a:pt x="960" y="537"/>
                </a:lnTo>
                <a:lnTo>
                  <a:pt x="952" y="547"/>
                </a:lnTo>
                <a:lnTo>
                  <a:pt x="947" y="559"/>
                </a:lnTo>
                <a:lnTo>
                  <a:pt x="945" y="574"/>
                </a:lnTo>
                <a:lnTo>
                  <a:pt x="945" y="914"/>
                </a:lnTo>
                <a:lnTo>
                  <a:pt x="593" y="914"/>
                </a:lnTo>
                <a:lnTo>
                  <a:pt x="576" y="917"/>
                </a:lnTo>
                <a:lnTo>
                  <a:pt x="561" y="923"/>
                </a:lnTo>
                <a:lnTo>
                  <a:pt x="551" y="934"/>
                </a:lnTo>
                <a:lnTo>
                  <a:pt x="546" y="946"/>
                </a:lnTo>
                <a:lnTo>
                  <a:pt x="545" y="961"/>
                </a:lnTo>
                <a:lnTo>
                  <a:pt x="550" y="977"/>
                </a:lnTo>
                <a:lnTo>
                  <a:pt x="550" y="978"/>
                </a:lnTo>
                <a:lnTo>
                  <a:pt x="552" y="983"/>
                </a:lnTo>
                <a:lnTo>
                  <a:pt x="555" y="990"/>
                </a:lnTo>
                <a:lnTo>
                  <a:pt x="559" y="1000"/>
                </a:lnTo>
                <a:lnTo>
                  <a:pt x="565" y="1013"/>
                </a:lnTo>
                <a:lnTo>
                  <a:pt x="569" y="1026"/>
                </a:lnTo>
                <a:lnTo>
                  <a:pt x="573" y="1040"/>
                </a:lnTo>
                <a:lnTo>
                  <a:pt x="576" y="1053"/>
                </a:lnTo>
                <a:lnTo>
                  <a:pt x="577" y="1064"/>
                </a:lnTo>
                <a:lnTo>
                  <a:pt x="575" y="1082"/>
                </a:lnTo>
                <a:lnTo>
                  <a:pt x="570" y="1100"/>
                </a:lnTo>
                <a:lnTo>
                  <a:pt x="561" y="1116"/>
                </a:lnTo>
                <a:lnTo>
                  <a:pt x="558" y="1120"/>
                </a:lnTo>
                <a:lnTo>
                  <a:pt x="546" y="1135"/>
                </a:lnTo>
                <a:lnTo>
                  <a:pt x="531" y="1147"/>
                </a:lnTo>
                <a:lnTo>
                  <a:pt x="514" y="1157"/>
                </a:lnTo>
                <a:lnTo>
                  <a:pt x="494" y="1162"/>
                </a:lnTo>
                <a:lnTo>
                  <a:pt x="473" y="1164"/>
                </a:lnTo>
                <a:lnTo>
                  <a:pt x="453" y="1162"/>
                </a:lnTo>
                <a:lnTo>
                  <a:pt x="433" y="1157"/>
                </a:lnTo>
                <a:lnTo>
                  <a:pt x="415" y="1147"/>
                </a:lnTo>
                <a:lnTo>
                  <a:pt x="400" y="1135"/>
                </a:lnTo>
                <a:lnTo>
                  <a:pt x="387" y="1120"/>
                </a:lnTo>
                <a:lnTo>
                  <a:pt x="384" y="1116"/>
                </a:lnTo>
                <a:lnTo>
                  <a:pt x="376" y="1100"/>
                </a:lnTo>
                <a:lnTo>
                  <a:pt x="371" y="1082"/>
                </a:lnTo>
                <a:lnTo>
                  <a:pt x="370" y="1064"/>
                </a:lnTo>
                <a:lnTo>
                  <a:pt x="371" y="1053"/>
                </a:lnTo>
                <a:lnTo>
                  <a:pt x="373" y="1040"/>
                </a:lnTo>
                <a:lnTo>
                  <a:pt x="377" y="1026"/>
                </a:lnTo>
                <a:lnTo>
                  <a:pt x="382" y="1013"/>
                </a:lnTo>
                <a:lnTo>
                  <a:pt x="386" y="1000"/>
                </a:lnTo>
                <a:lnTo>
                  <a:pt x="390" y="990"/>
                </a:lnTo>
                <a:lnTo>
                  <a:pt x="393" y="983"/>
                </a:lnTo>
                <a:lnTo>
                  <a:pt x="396" y="978"/>
                </a:lnTo>
                <a:lnTo>
                  <a:pt x="396" y="977"/>
                </a:lnTo>
                <a:lnTo>
                  <a:pt x="401" y="961"/>
                </a:lnTo>
                <a:lnTo>
                  <a:pt x="401" y="946"/>
                </a:lnTo>
                <a:lnTo>
                  <a:pt x="395" y="934"/>
                </a:lnTo>
                <a:lnTo>
                  <a:pt x="385" y="923"/>
                </a:lnTo>
                <a:lnTo>
                  <a:pt x="371" y="917"/>
                </a:lnTo>
                <a:lnTo>
                  <a:pt x="353" y="914"/>
                </a:lnTo>
                <a:lnTo>
                  <a:pt x="0" y="914"/>
                </a:lnTo>
                <a:lnTo>
                  <a:pt x="0" y="860"/>
                </a:lnTo>
                <a:lnTo>
                  <a:pt x="1" y="853"/>
                </a:lnTo>
                <a:lnTo>
                  <a:pt x="3" y="845"/>
                </a:lnTo>
                <a:lnTo>
                  <a:pt x="3" y="574"/>
                </a:lnTo>
                <a:lnTo>
                  <a:pt x="4" y="559"/>
                </a:lnTo>
                <a:lnTo>
                  <a:pt x="9" y="547"/>
                </a:lnTo>
                <a:lnTo>
                  <a:pt x="17" y="537"/>
                </a:lnTo>
                <a:lnTo>
                  <a:pt x="27" y="531"/>
                </a:lnTo>
                <a:lnTo>
                  <a:pt x="39" y="528"/>
                </a:lnTo>
                <a:lnTo>
                  <a:pt x="52" y="529"/>
                </a:lnTo>
                <a:lnTo>
                  <a:pt x="68" y="533"/>
                </a:lnTo>
                <a:lnTo>
                  <a:pt x="71" y="534"/>
                </a:lnTo>
                <a:lnTo>
                  <a:pt x="78" y="537"/>
                </a:lnTo>
                <a:lnTo>
                  <a:pt x="88" y="541"/>
                </a:lnTo>
                <a:lnTo>
                  <a:pt x="101" y="545"/>
                </a:lnTo>
                <a:lnTo>
                  <a:pt x="116" y="550"/>
                </a:lnTo>
                <a:lnTo>
                  <a:pt x="130" y="554"/>
                </a:lnTo>
                <a:lnTo>
                  <a:pt x="144" y="557"/>
                </a:lnTo>
                <a:lnTo>
                  <a:pt x="156" y="558"/>
                </a:lnTo>
                <a:lnTo>
                  <a:pt x="181" y="555"/>
                </a:lnTo>
                <a:lnTo>
                  <a:pt x="202" y="548"/>
                </a:lnTo>
                <a:lnTo>
                  <a:pt x="221" y="536"/>
                </a:lnTo>
                <a:lnTo>
                  <a:pt x="238" y="520"/>
                </a:lnTo>
                <a:lnTo>
                  <a:pt x="249" y="502"/>
                </a:lnTo>
                <a:lnTo>
                  <a:pt x="257" y="481"/>
                </a:lnTo>
                <a:lnTo>
                  <a:pt x="260" y="457"/>
                </a:lnTo>
                <a:lnTo>
                  <a:pt x="257" y="435"/>
                </a:lnTo>
                <a:lnTo>
                  <a:pt x="249" y="414"/>
                </a:lnTo>
                <a:lnTo>
                  <a:pt x="238" y="395"/>
                </a:lnTo>
                <a:lnTo>
                  <a:pt x="221" y="380"/>
                </a:lnTo>
                <a:lnTo>
                  <a:pt x="202" y="368"/>
                </a:lnTo>
                <a:lnTo>
                  <a:pt x="181" y="361"/>
                </a:lnTo>
                <a:lnTo>
                  <a:pt x="156" y="358"/>
                </a:lnTo>
                <a:lnTo>
                  <a:pt x="144" y="359"/>
                </a:lnTo>
                <a:lnTo>
                  <a:pt x="130" y="362"/>
                </a:lnTo>
                <a:lnTo>
                  <a:pt x="116" y="366"/>
                </a:lnTo>
                <a:lnTo>
                  <a:pt x="101" y="370"/>
                </a:lnTo>
                <a:lnTo>
                  <a:pt x="88" y="375"/>
                </a:lnTo>
                <a:lnTo>
                  <a:pt x="78" y="379"/>
                </a:lnTo>
                <a:lnTo>
                  <a:pt x="71" y="382"/>
                </a:lnTo>
                <a:lnTo>
                  <a:pt x="68" y="383"/>
                </a:lnTo>
                <a:lnTo>
                  <a:pt x="52" y="387"/>
                </a:lnTo>
                <a:lnTo>
                  <a:pt x="39" y="388"/>
                </a:lnTo>
                <a:lnTo>
                  <a:pt x="27" y="385"/>
                </a:lnTo>
                <a:lnTo>
                  <a:pt x="17" y="378"/>
                </a:lnTo>
                <a:lnTo>
                  <a:pt x="9" y="369"/>
                </a:lnTo>
                <a:lnTo>
                  <a:pt x="4" y="357"/>
                </a:lnTo>
                <a:lnTo>
                  <a:pt x="3" y="341"/>
                </a:lnTo>
                <a:lnTo>
                  <a:pt x="5" y="70"/>
                </a:lnTo>
                <a:lnTo>
                  <a:pt x="5" y="64"/>
                </a:lnTo>
                <a:lnTo>
                  <a:pt x="5" y="57"/>
                </a:lnTo>
                <a:lnTo>
                  <a:pt x="5" y="52"/>
                </a:lnTo>
                <a:lnTo>
                  <a:pt x="3" y="0"/>
                </a:lnTo>
                <a:close/>
              </a:path>
            </a:pathLst>
          </a:custGeom>
          <a:solidFill>
            <a:srgbClr val="A54C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cs typeface="Arial" panose="020B0604020202020204" pitchFamily="34" charset="0"/>
            </a:endParaRPr>
          </a:p>
        </p:txBody>
      </p:sp>
      <p:sp>
        <p:nvSpPr>
          <p:cNvPr id="13" name="Freeform 11">
            <a:extLst>
              <a:ext uri="{FF2B5EF4-FFF2-40B4-BE49-F238E27FC236}">
                <a16:creationId xmlns:a16="http://schemas.microsoft.com/office/drawing/2014/main" id="{147520D4-43C1-4C51-9915-A7C47DDE5DFF}"/>
              </a:ext>
            </a:extLst>
          </p:cNvPr>
          <p:cNvSpPr>
            <a:spLocks/>
          </p:cNvSpPr>
          <p:nvPr/>
        </p:nvSpPr>
        <p:spPr bwMode="auto">
          <a:xfrm>
            <a:off x="5366154" y="1707501"/>
            <a:ext cx="1698603" cy="1695408"/>
          </a:xfrm>
          <a:custGeom>
            <a:avLst/>
            <a:gdLst>
              <a:gd name="T0" fmla="*/ 530 w 1202"/>
              <a:gd name="T1" fmla="*/ 17 h 1163"/>
              <a:gd name="T2" fmla="*/ 569 w 1202"/>
              <a:gd name="T3" fmla="*/ 64 h 1163"/>
              <a:gd name="T4" fmla="*/ 572 w 1202"/>
              <a:gd name="T5" fmla="*/ 124 h 1163"/>
              <a:gd name="T6" fmla="*/ 555 w 1202"/>
              <a:gd name="T7" fmla="*/ 174 h 1163"/>
              <a:gd name="T8" fmla="*/ 544 w 1202"/>
              <a:gd name="T9" fmla="*/ 203 h 1163"/>
              <a:gd name="T10" fmla="*/ 574 w 1202"/>
              <a:gd name="T11" fmla="*/ 247 h 1163"/>
              <a:gd name="T12" fmla="*/ 945 w 1202"/>
              <a:gd name="T13" fmla="*/ 249 h 1163"/>
              <a:gd name="T14" fmla="*/ 959 w 1202"/>
              <a:gd name="T15" fmla="*/ 627 h 1163"/>
              <a:gd name="T16" fmla="*/ 1010 w 1202"/>
              <a:gd name="T17" fmla="*/ 631 h 1163"/>
              <a:gd name="T18" fmla="*/ 1043 w 1202"/>
              <a:gd name="T19" fmla="*/ 619 h 1163"/>
              <a:gd name="T20" fmla="*/ 1098 w 1202"/>
              <a:gd name="T21" fmla="*/ 607 h 1163"/>
              <a:gd name="T22" fmla="*/ 1180 w 1202"/>
              <a:gd name="T23" fmla="*/ 644 h 1163"/>
              <a:gd name="T24" fmla="*/ 1199 w 1202"/>
              <a:gd name="T25" fmla="*/ 730 h 1163"/>
              <a:gd name="T26" fmla="*/ 1144 w 1202"/>
              <a:gd name="T27" fmla="*/ 796 h 1163"/>
              <a:gd name="T28" fmla="*/ 1072 w 1202"/>
              <a:gd name="T29" fmla="*/ 802 h 1163"/>
              <a:gd name="T30" fmla="*/ 1020 w 1202"/>
              <a:gd name="T31" fmla="*/ 786 h 1163"/>
              <a:gd name="T32" fmla="*/ 981 w 1202"/>
              <a:gd name="T33" fmla="*/ 777 h 1163"/>
              <a:gd name="T34" fmla="*/ 946 w 1202"/>
              <a:gd name="T35" fmla="*/ 808 h 1163"/>
              <a:gd name="T36" fmla="*/ 574 w 1202"/>
              <a:gd name="T37" fmla="*/ 1161 h 1163"/>
              <a:gd name="T38" fmla="*/ 544 w 1202"/>
              <a:gd name="T39" fmla="*/ 1117 h 1163"/>
              <a:gd name="T40" fmla="*/ 558 w 1202"/>
              <a:gd name="T41" fmla="*/ 1081 h 1163"/>
              <a:gd name="T42" fmla="*/ 574 w 1202"/>
              <a:gd name="T43" fmla="*/ 1026 h 1163"/>
              <a:gd name="T44" fmla="*/ 553 w 1202"/>
              <a:gd name="T45" fmla="*/ 952 h 1163"/>
              <a:gd name="T46" fmla="*/ 472 w 1202"/>
              <a:gd name="T47" fmla="*/ 914 h 1163"/>
              <a:gd name="T48" fmla="*/ 391 w 1202"/>
              <a:gd name="T49" fmla="*/ 952 h 1163"/>
              <a:gd name="T50" fmla="*/ 369 w 1202"/>
              <a:gd name="T51" fmla="*/ 1026 h 1163"/>
              <a:gd name="T52" fmla="*/ 387 w 1202"/>
              <a:gd name="T53" fmla="*/ 1081 h 1163"/>
              <a:gd name="T54" fmla="*/ 400 w 1202"/>
              <a:gd name="T55" fmla="*/ 1117 h 1163"/>
              <a:gd name="T56" fmla="*/ 369 w 1202"/>
              <a:gd name="T57" fmla="*/ 1161 h 1163"/>
              <a:gd name="T58" fmla="*/ 1 w 1202"/>
              <a:gd name="T59" fmla="*/ 1101 h 1163"/>
              <a:gd name="T60" fmla="*/ 8 w 1202"/>
              <a:gd name="T61" fmla="*/ 795 h 1163"/>
              <a:gd name="T62" fmla="*/ 52 w 1202"/>
              <a:gd name="T63" fmla="*/ 777 h 1163"/>
              <a:gd name="T64" fmla="*/ 87 w 1202"/>
              <a:gd name="T65" fmla="*/ 789 h 1163"/>
              <a:gd name="T66" fmla="*/ 143 w 1202"/>
              <a:gd name="T67" fmla="*/ 805 h 1163"/>
              <a:gd name="T68" fmla="*/ 220 w 1202"/>
              <a:gd name="T69" fmla="*/ 785 h 1163"/>
              <a:gd name="T70" fmla="*/ 258 w 1202"/>
              <a:gd name="T71" fmla="*/ 706 h 1163"/>
              <a:gd name="T72" fmla="*/ 220 w 1202"/>
              <a:gd name="T73" fmla="*/ 628 h 1163"/>
              <a:gd name="T74" fmla="*/ 143 w 1202"/>
              <a:gd name="T75" fmla="*/ 608 h 1163"/>
              <a:gd name="T76" fmla="*/ 87 w 1202"/>
              <a:gd name="T77" fmla="*/ 624 h 1163"/>
              <a:gd name="T78" fmla="*/ 52 w 1202"/>
              <a:gd name="T79" fmla="*/ 636 h 1163"/>
              <a:gd name="T80" fmla="*/ 8 w 1202"/>
              <a:gd name="T81" fmla="*/ 618 h 1163"/>
              <a:gd name="T82" fmla="*/ 1 w 1202"/>
              <a:gd name="T83" fmla="*/ 311 h 1163"/>
              <a:gd name="T84" fmla="*/ 71 w 1202"/>
              <a:gd name="T85" fmla="*/ 249 h 1163"/>
              <a:gd name="T86" fmla="*/ 394 w 1202"/>
              <a:gd name="T87" fmla="*/ 231 h 1163"/>
              <a:gd name="T88" fmla="*/ 394 w 1202"/>
              <a:gd name="T89" fmla="*/ 185 h 1163"/>
              <a:gd name="T90" fmla="*/ 380 w 1202"/>
              <a:gd name="T91" fmla="*/ 152 h 1163"/>
              <a:gd name="T92" fmla="*/ 368 w 1202"/>
              <a:gd name="T93" fmla="*/ 100 h 1163"/>
              <a:gd name="T94" fmla="*/ 387 w 1202"/>
              <a:gd name="T95" fmla="*/ 44 h 1163"/>
              <a:gd name="T96" fmla="*/ 451 w 1202"/>
              <a:gd name="T97" fmla="*/ 2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2" h="1163">
                <a:moveTo>
                  <a:pt x="472" y="0"/>
                </a:moveTo>
                <a:lnTo>
                  <a:pt x="492" y="2"/>
                </a:lnTo>
                <a:lnTo>
                  <a:pt x="512" y="8"/>
                </a:lnTo>
                <a:lnTo>
                  <a:pt x="530" y="17"/>
                </a:lnTo>
                <a:lnTo>
                  <a:pt x="545" y="30"/>
                </a:lnTo>
                <a:lnTo>
                  <a:pt x="558" y="44"/>
                </a:lnTo>
                <a:lnTo>
                  <a:pt x="561" y="48"/>
                </a:lnTo>
                <a:lnTo>
                  <a:pt x="569" y="64"/>
                </a:lnTo>
                <a:lnTo>
                  <a:pt x="574" y="81"/>
                </a:lnTo>
                <a:lnTo>
                  <a:pt x="575" y="100"/>
                </a:lnTo>
                <a:lnTo>
                  <a:pt x="574" y="111"/>
                </a:lnTo>
                <a:lnTo>
                  <a:pt x="572" y="124"/>
                </a:lnTo>
                <a:lnTo>
                  <a:pt x="568" y="138"/>
                </a:lnTo>
                <a:lnTo>
                  <a:pt x="563" y="152"/>
                </a:lnTo>
                <a:lnTo>
                  <a:pt x="559" y="164"/>
                </a:lnTo>
                <a:lnTo>
                  <a:pt x="555" y="174"/>
                </a:lnTo>
                <a:lnTo>
                  <a:pt x="552" y="181"/>
                </a:lnTo>
                <a:lnTo>
                  <a:pt x="549" y="185"/>
                </a:lnTo>
                <a:lnTo>
                  <a:pt x="549" y="186"/>
                </a:lnTo>
                <a:lnTo>
                  <a:pt x="544" y="203"/>
                </a:lnTo>
                <a:lnTo>
                  <a:pt x="544" y="218"/>
                </a:lnTo>
                <a:lnTo>
                  <a:pt x="551" y="231"/>
                </a:lnTo>
                <a:lnTo>
                  <a:pt x="560" y="240"/>
                </a:lnTo>
                <a:lnTo>
                  <a:pt x="574" y="247"/>
                </a:lnTo>
                <a:lnTo>
                  <a:pt x="592" y="249"/>
                </a:lnTo>
                <a:lnTo>
                  <a:pt x="872" y="249"/>
                </a:lnTo>
                <a:lnTo>
                  <a:pt x="873" y="249"/>
                </a:lnTo>
                <a:lnTo>
                  <a:pt x="945" y="249"/>
                </a:lnTo>
                <a:lnTo>
                  <a:pt x="945" y="590"/>
                </a:lnTo>
                <a:lnTo>
                  <a:pt x="946" y="605"/>
                </a:lnTo>
                <a:lnTo>
                  <a:pt x="951" y="618"/>
                </a:lnTo>
                <a:lnTo>
                  <a:pt x="959" y="627"/>
                </a:lnTo>
                <a:lnTo>
                  <a:pt x="969" y="633"/>
                </a:lnTo>
                <a:lnTo>
                  <a:pt x="981" y="636"/>
                </a:lnTo>
                <a:lnTo>
                  <a:pt x="994" y="636"/>
                </a:lnTo>
                <a:lnTo>
                  <a:pt x="1010" y="631"/>
                </a:lnTo>
                <a:lnTo>
                  <a:pt x="1013" y="630"/>
                </a:lnTo>
                <a:lnTo>
                  <a:pt x="1020" y="628"/>
                </a:lnTo>
                <a:lnTo>
                  <a:pt x="1030" y="624"/>
                </a:lnTo>
                <a:lnTo>
                  <a:pt x="1043" y="619"/>
                </a:lnTo>
                <a:lnTo>
                  <a:pt x="1058" y="615"/>
                </a:lnTo>
                <a:lnTo>
                  <a:pt x="1072" y="611"/>
                </a:lnTo>
                <a:lnTo>
                  <a:pt x="1086" y="608"/>
                </a:lnTo>
                <a:lnTo>
                  <a:pt x="1098" y="607"/>
                </a:lnTo>
                <a:lnTo>
                  <a:pt x="1123" y="609"/>
                </a:lnTo>
                <a:lnTo>
                  <a:pt x="1144" y="617"/>
                </a:lnTo>
                <a:lnTo>
                  <a:pt x="1163" y="628"/>
                </a:lnTo>
                <a:lnTo>
                  <a:pt x="1180" y="644"/>
                </a:lnTo>
                <a:lnTo>
                  <a:pt x="1192" y="663"/>
                </a:lnTo>
                <a:lnTo>
                  <a:pt x="1199" y="683"/>
                </a:lnTo>
                <a:lnTo>
                  <a:pt x="1202" y="706"/>
                </a:lnTo>
                <a:lnTo>
                  <a:pt x="1199" y="730"/>
                </a:lnTo>
                <a:lnTo>
                  <a:pt x="1192" y="750"/>
                </a:lnTo>
                <a:lnTo>
                  <a:pt x="1180" y="769"/>
                </a:lnTo>
                <a:lnTo>
                  <a:pt x="1163" y="785"/>
                </a:lnTo>
                <a:lnTo>
                  <a:pt x="1144" y="796"/>
                </a:lnTo>
                <a:lnTo>
                  <a:pt x="1123" y="804"/>
                </a:lnTo>
                <a:lnTo>
                  <a:pt x="1098" y="806"/>
                </a:lnTo>
                <a:lnTo>
                  <a:pt x="1086" y="805"/>
                </a:lnTo>
                <a:lnTo>
                  <a:pt x="1072" y="802"/>
                </a:lnTo>
                <a:lnTo>
                  <a:pt x="1058" y="799"/>
                </a:lnTo>
                <a:lnTo>
                  <a:pt x="1043" y="794"/>
                </a:lnTo>
                <a:lnTo>
                  <a:pt x="1030" y="789"/>
                </a:lnTo>
                <a:lnTo>
                  <a:pt x="1020" y="786"/>
                </a:lnTo>
                <a:lnTo>
                  <a:pt x="1013" y="783"/>
                </a:lnTo>
                <a:lnTo>
                  <a:pt x="1010" y="782"/>
                </a:lnTo>
                <a:lnTo>
                  <a:pt x="994" y="777"/>
                </a:lnTo>
                <a:lnTo>
                  <a:pt x="981" y="777"/>
                </a:lnTo>
                <a:lnTo>
                  <a:pt x="969" y="780"/>
                </a:lnTo>
                <a:lnTo>
                  <a:pt x="959" y="786"/>
                </a:lnTo>
                <a:lnTo>
                  <a:pt x="951" y="795"/>
                </a:lnTo>
                <a:lnTo>
                  <a:pt x="946" y="808"/>
                </a:lnTo>
                <a:lnTo>
                  <a:pt x="945" y="822"/>
                </a:lnTo>
                <a:lnTo>
                  <a:pt x="945" y="1163"/>
                </a:lnTo>
                <a:lnTo>
                  <a:pt x="592" y="1163"/>
                </a:lnTo>
                <a:lnTo>
                  <a:pt x="574" y="1161"/>
                </a:lnTo>
                <a:lnTo>
                  <a:pt x="560" y="1155"/>
                </a:lnTo>
                <a:lnTo>
                  <a:pt x="551" y="1145"/>
                </a:lnTo>
                <a:lnTo>
                  <a:pt x="544" y="1132"/>
                </a:lnTo>
                <a:lnTo>
                  <a:pt x="544" y="1117"/>
                </a:lnTo>
                <a:lnTo>
                  <a:pt x="549" y="1100"/>
                </a:lnTo>
                <a:lnTo>
                  <a:pt x="551" y="1097"/>
                </a:lnTo>
                <a:lnTo>
                  <a:pt x="554" y="1091"/>
                </a:lnTo>
                <a:lnTo>
                  <a:pt x="558" y="1081"/>
                </a:lnTo>
                <a:lnTo>
                  <a:pt x="563" y="1068"/>
                </a:lnTo>
                <a:lnTo>
                  <a:pt x="567" y="1054"/>
                </a:lnTo>
                <a:lnTo>
                  <a:pt x="571" y="1040"/>
                </a:lnTo>
                <a:lnTo>
                  <a:pt x="574" y="1026"/>
                </a:lnTo>
                <a:lnTo>
                  <a:pt x="575" y="1014"/>
                </a:lnTo>
                <a:lnTo>
                  <a:pt x="573" y="991"/>
                </a:lnTo>
                <a:lnTo>
                  <a:pt x="565" y="970"/>
                </a:lnTo>
                <a:lnTo>
                  <a:pt x="553" y="952"/>
                </a:lnTo>
                <a:lnTo>
                  <a:pt x="536" y="936"/>
                </a:lnTo>
                <a:lnTo>
                  <a:pt x="517" y="924"/>
                </a:lnTo>
                <a:lnTo>
                  <a:pt x="496" y="917"/>
                </a:lnTo>
                <a:lnTo>
                  <a:pt x="472" y="914"/>
                </a:lnTo>
                <a:lnTo>
                  <a:pt x="448" y="917"/>
                </a:lnTo>
                <a:lnTo>
                  <a:pt x="426" y="924"/>
                </a:lnTo>
                <a:lnTo>
                  <a:pt x="407" y="936"/>
                </a:lnTo>
                <a:lnTo>
                  <a:pt x="391" y="952"/>
                </a:lnTo>
                <a:lnTo>
                  <a:pt x="378" y="970"/>
                </a:lnTo>
                <a:lnTo>
                  <a:pt x="371" y="991"/>
                </a:lnTo>
                <a:lnTo>
                  <a:pt x="368" y="1014"/>
                </a:lnTo>
                <a:lnTo>
                  <a:pt x="369" y="1026"/>
                </a:lnTo>
                <a:lnTo>
                  <a:pt x="372" y="1040"/>
                </a:lnTo>
                <a:lnTo>
                  <a:pt x="376" y="1054"/>
                </a:lnTo>
                <a:lnTo>
                  <a:pt x="381" y="1068"/>
                </a:lnTo>
                <a:lnTo>
                  <a:pt x="387" y="1081"/>
                </a:lnTo>
                <a:lnTo>
                  <a:pt x="391" y="1091"/>
                </a:lnTo>
                <a:lnTo>
                  <a:pt x="394" y="1097"/>
                </a:lnTo>
                <a:lnTo>
                  <a:pt x="395" y="1100"/>
                </a:lnTo>
                <a:lnTo>
                  <a:pt x="400" y="1117"/>
                </a:lnTo>
                <a:lnTo>
                  <a:pt x="399" y="1132"/>
                </a:lnTo>
                <a:lnTo>
                  <a:pt x="394" y="1145"/>
                </a:lnTo>
                <a:lnTo>
                  <a:pt x="384" y="1155"/>
                </a:lnTo>
                <a:lnTo>
                  <a:pt x="369" y="1161"/>
                </a:lnTo>
                <a:lnTo>
                  <a:pt x="352" y="1163"/>
                </a:lnTo>
                <a:lnTo>
                  <a:pt x="0" y="1163"/>
                </a:lnTo>
                <a:lnTo>
                  <a:pt x="0" y="1108"/>
                </a:lnTo>
                <a:lnTo>
                  <a:pt x="1" y="1101"/>
                </a:lnTo>
                <a:lnTo>
                  <a:pt x="1" y="1094"/>
                </a:lnTo>
                <a:lnTo>
                  <a:pt x="1" y="822"/>
                </a:lnTo>
                <a:lnTo>
                  <a:pt x="3" y="808"/>
                </a:lnTo>
                <a:lnTo>
                  <a:pt x="8" y="795"/>
                </a:lnTo>
                <a:lnTo>
                  <a:pt x="15" y="786"/>
                </a:lnTo>
                <a:lnTo>
                  <a:pt x="25" y="780"/>
                </a:lnTo>
                <a:lnTo>
                  <a:pt x="37" y="777"/>
                </a:lnTo>
                <a:lnTo>
                  <a:pt x="52" y="777"/>
                </a:lnTo>
                <a:lnTo>
                  <a:pt x="67" y="782"/>
                </a:lnTo>
                <a:lnTo>
                  <a:pt x="69" y="783"/>
                </a:lnTo>
                <a:lnTo>
                  <a:pt x="76" y="786"/>
                </a:lnTo>
                <a:lnTo>
                  <a:pt x="87" y="789"/>
                </a:lnTo>
                <a:lnTo>
                  <a:pt x="99" y="794"/>
                </a:lnTo>
                <a:lnTo>
                  <a:pt x="114" y="799"/>
                </a:lnTo>
                <a:lnTo>
                  <a:pt x="129" y="802"/>
                </a:lnTo>
                <a:lnTo>
                  <a:pt x="143" y="805"/>
                </a:lnTo>
                <a:lnTo>
                  <a:pt x="155" y="806"/>
                </a:lnTo>
                <a:lnTo>
                  <a:pt x="179" y="804"/>
                </a:lnTo>
                <a:lnTo>
                  <a:pt x="200" y="796"/>
                </a:lnTo>
                <a:lnTo>
                  <a:pt x="220" y="785"/>
                </a:lnTo>
                <a:lnTo>
                  <a:pt x="236" y="769"/>
                </a:lnTo>
                <a:lnTo>
                  <a:pt x="248" y="750"/>
                </a:lnTo>
                <a:lnTo>
                  <a:pt x="256" y="730"/>
                </a:lnTo>
                <a:lnTo>
                  <a:pt x="258" y="706"/>
                </a:lnTo>
                <a:lnTo>
                  <a:pt x="256" y="683"/>
                </a:lnTo>
                <a:lnTo>
                  <a:pt x="248" y="663"/>
                </a:lnTo>
                <a:lnTo>
                  <a:pt x="236" y="644"/>
                </a:lnTo>
                <a:lnTo>
                  <a:pt x="220" y="628"/>
                </a:lnTo>
                <a:lnTo>
                  <a:pt x="200" y="617"/>
                </a:lnTo>
                <a:lnTo>
                  <a:pt x="179" y="609"/>
                </a:lnTo>
                <a:lnTo>
                  <a:pt x="155" y="607"/>
                </a:lnTo>
                <a:lnTo>
                  <a:pt x="143" y="608"/>
                </a:lnTo>
                <a:lnTo>
                  <a:pt x="129" y="611"/>
                </a:lnTo>
                <a:lnTo>
                  <a:pt x="114" y="615"/>
                </a:lnTo>
                <a:lnTo>
                  <a:pt x="99" y="619"/>
                </a:lnTo>
                <a:lnTo>
                  <a:pt x="87" y="624"/>
                </a:lnTo>
                <a:lnTo>
                  <a:pt x="76" y="628"/>
                </a:lnTo>
                <a:lnTo>
                  <a:pt x="69" y="630"/>
                </a:lnTo>
                <a:lnTo>
                  <a:pt x="67" y="631"/>
                </a:lnTo>
                <a:lnTo>
                  <a:pt x="52" y="636"/>
                </a:lnTo>
                <a:lnTo>
                  <a:pt x="37" y="636"/>
                </a:lnTo>
                <a:lnTo>
                  <a:pt x="25" y="633"/>
                </a:lnTo>
                <a:lnTo>
                  <a:pt x="15" y="627"/>
                </a:lnTo>
                <a:lnTo>
                  <a:pt x="8" y="618"/>
                </a:lnTo>
                <a:lnTo>
                  <a:pt x="3" y="605"/>
                </a:lnTo>
                <a:lnTo>
                  <a:pt x="1" y="590"/>
                </a:lnTo>
                <a:lnTo>
                  <a:pt x="1" y="319"/>
                </a:lnTo>
                <a:lnTo>
                  <a:pt x="1" y="311"/>
                </a:lnTo>
                <a:lnTo>
                  <a:pt x="0" y="304"/>
                </a:lnTo>
                <a:lnTo>
                  <a:pt x="0" y="249"/>
                </a:lnTo>
                <a:lnTo>
                  <a:pt x="71" y="249"/>
                </a:lnTo>
                <a:lnTo>
                  <a:pt x="71" y="249"/>
                </a:lnTo>
                <a:lnTo>
                  <a:pt x="352" y="249"/>
                </a:lnTo>
                <a:lnTo>
                  <a:pt x="369" y="247"/>
                </a:lnTo>
                <a:lnTo>
                  <a:pt x="384" y="240"/>
                </a:lnTo>
                <a:lnTo>
                  <a:pt x="394" y="231"/>
                </a:lnTo>
                <a:lnTo>
                  <a:pt x="399" y="218"/>
                </a:lnTo>
                <a:lnTo>
                  <a:pt x="400" y="203"/>
                </a:lnTo>
                <a:lnTo>
                  <a:pt x="395" y="186"/>
                </a:lnTo>
                <a:lnTo>
                  <a:pt x="394" y="185"/>
                </a:lnTo>
                <a:lnTo>
                  <a:pt x="393" y="181"/>
                </a:lnTo>
                <a:lnTo>
                  <a:pt x="390" y="174"/>
                </a:lnTo>
                <a:lnTo>
                  <a:pt x="386" y="164"/>
                </a:lnTo>
                <a:lnTo>
                  <a:pt x="380" y="152"/>
                </a:lnTo>
                <a:lnTo>
                  <a:pt x="376" y="138"/>
                </a:lnTo>
                <a:lnTo>
                  <a:pt x="372" y="124"/>
                </a:lnTo>
                <a:lnTo>
                  <a:pt x="369" y="111"/>
                </a:lnTo>
                <a:lnTo>
                  <a:pt x="368" y="100"/>
                </a:lnTo>
                <a:lnTo>
                  <a:pt x="370" y="81"/>
                </a:lnTo>
                <a:lnTo>
                  <a:pt x="375" y="64"/>
                </a:lnTo>
                <a:lnTo>
                  <a:pt x="384" y="48"/>
                </a:lnTo>
                <a:lnTo>
                  <a:pt x="387" y="44"/>
                </a:lnTo>
                <a:lnTo>
                  <a:pt x="399" y="30"/>
                </a:lnTo>
                <a:lnTo>
                  <a:pt x="414" y="17"/>
                </a:lnTo>
                <a:lnTo>
                  <a:pt x="431" y="8"/>
                </a:lnTo>
                <a:lnTo>
                  <a:pt x="451" y="2"/>
                </a:lnTo>
                <a:lnTo>
                  <a:pt x="472" y="0"/>
                </a:lnTo>
                <a:close/>
              </a:path>
            </a:pathLst>
          </a:custGeom>
          <a:solidFill>
            <a:srgbClr val="445A7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cs typeface="Arial" panose="020B0604020202020204" pitchFamily="34" charset="0"/>
            </a:endParaRPr>
          </a:p>
        </p:txBody>
      </p:sp>
      <p:sp>
        <p:nvSpPr>
          <p:cNvPr id="14" name="TextBox 13">
            <a:extLst>
              <a:ext uri="{FF2B5EF4-FFF2-40B4-BE49-F238E27FC236}">
                <a16:creationId xmlns:a16="http://schemas.microsoft.com/office/drawing/2014/main" id="{53A0C90F-6EC3-444C-B02B-351035E48B71}"/>
              </a:ext>
            </a:extLst>
          </p:cNvPr>
          <p:cNvSpPr txBox="1"/>
          <p:nvPr/>
        </p:nvSpPr>
        <p:spPr>
          <a:xfrm>
            <a:off x="5622506" y="2099598"/>
            <a:ext cx="1185897" cy="954107"/>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cs typeface="Arial" panose="020B0604020202020204" pitchFamily="34" charset="0"/>
              </a:rPr>
              <a:t>Political economy of digital adoption.</a:t>
            </a:r>
          </a:p>
        </p:txBody>
      </p:sp>
      <p:sp>
        <p:nvSpPr>
          <p:cNvPr id="15" name="TextBox 14">
            <a:extLst>
              <a:ext uri="{FF2B5EF4-FFF2-40B4-BE49-F238E27FC236}">
                <a16:creationId xmlns:a16="http://schemas.microsoft.com/office/drawing/2014/main" id="{1A55627E-E6DD-40F1-A70F-3E1C01942483}"/>
              </a:ext>
            </a:extLst>
          </p:cNvPr>
          <p:cNvSpPr txBox="1"/>
          <p:nvPr/>
        </p:nvSpPr>
        <p:spPr>
          <a:xfrm>
            <a:off x="3846341" y="3441386"/>
            <a:ext cx="1562625" cy="1077218"/>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cs typeface="Arial" panose="020B0604020202020204" pitchFamily="34" charset="0"/>
              </a:rPr>
              <a:t>Costing digital infrastructure investment</a:t>
            </a:r>
          </a:p>
        </p:txBody>
      </p:sp>
      <p:sp>
        <p:nvSpPr>
          <p:cNvPr id="16" name="TextBox 15">
            <a:extLst>
              <a:ext uri="{FF2B5EF4-FFF2-40B4-BE49-F238E27FC236}">
                <a16:creationId xmlns:a16="http://schemas.microsoft.com/office/drawing/2014/main" id="{0209B6F1-5C63-4759-A363-5E52B35F67CC}"/>
              </a:ext>
            </a:extLst>
          </p:cNvPr>
          <p:cNvSpPr txBox="1"/>
          <p:nvPr/>
        </p:nvSpPr>
        <p:spPr>
          <a:xfrm>
            <a:off x="5411793" y="3487828"/>
            <a:ext cx="1368413" cy="954107"/>
          </a:xfrm>
          <a:prstGeom prst="rect">
            <a:avLst/>
          </a:prstGeom>
          <a:noFill/>
        </p:spPr>
        <p:txBody>
          <a:bodyPr wrap="squar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cs typeface="Arial" panose="020B0604020202020204" pitchFamily="34" charset="0"/>
              </a:rPr>
              <a:t>Determining factors for digital adoption</a:t>
            </a:r>
          </a:p>
        </p:txBody>
      </p:sp>
      <p:sp>
        <p:nvSpPr>
          <p:cNvPr id="18" name="TextBox 17">
            <a:extLst>
              <a:ext uri="{FF2B5EF4-FFF2-40B4-BE49-F238E27FC236}">
                <a16:creationId xmlns:a16="http://schemas.microsoft.com/office/drawing/2014/main" id="{E3FCE58D-6597-4D81-8087-7679673D0D7D}"/>
              </a:ext>
            </a:extLst>
          </p:cNvPr>
          <p:cNvSpPr txBox="1"/>
          <p:nvPr/>
        </p:nvSpPr>
        <p:spPr>
          <a:xfrm rot="1749085">
            <a:off x="2722135" y="4034476"/>
            <a:ext cx="1368413" cy="1169551"/>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cs typeface="Arial" panose="020B0604020202020204" pitchFamily="34" charset="0"/>
              </a:rPr>
              <a:t>Effects of digitalization on revenue and spending efficiency</a:t>
            </a:r>
          </a:p>
        </p:txBody>
      </p:sp>
      <p:sp>
        <p:nvSpPr>
          <p:cNvPr id="19" name="TextBox 18">
            <a:extLst>
              <a:ext uri="{FF2B5EF4-FFF2-40B4-BE49-F238E27FC236}">
                <a16:creationId xmlns:a16="http://schemas.microsoft.com/office/drawing/2014/main" id="{ABD6EDBB-2EC0-4CA2-AE04-C5F8BC7EFB08}"/>
              </a:ext>
            </a:extLst>
          </p:cNvPr>
          <p:cNvSpPr txBox="1"/>
          <p:nvPr/>
        </p:nvSpPr>
        <p:spPr>
          <a:xfrm>
            <a:off x="5247220" y="5044259"/>
            <a:ext cx="1256217" cy="954107"/>
          </a:xfrm>
          <a:prstGeom prst="rect">
            <a:avLst/>
          </a:prstGeom>
          <a:noFill/>
        </p:spPr>
        <p:txBody>
          <a:bodyPr wrap="square" rtlCol="0">
            <a:spAutoFit/>
          </a:bodyP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1400" kern="0">
                <a:solidFill>
                  <a:schemeClr val="bg1"/>
                </a:solidFill>
                <a:cs typeface="Arial" panose="020B0604020202020204" pitchFamily="34" charset="0"/>
              </a:rPr>
              <a:t>Social dividends of digital adoption</a:t>
            </a:r>
            <a:endParaRPr kumimoji="0" lang="en-US" sz="1400" b="0" i="0" u="none" strike="noStrike" kern="0" cap="none" spc="0" normalizeH="0" baseline="0" noProof="0">
              <a:ln>
                <a:noFill/>
              </a:ln>
              <a:solidFill>
                <a:schemeClr val="bg1"/>
              </a:solidFill>
              <a:effectLst/>
              <a:uLnTx/>
              <a:uFillTx/>
              <a:cs typeface="Arial" panose="020B0604020202020204" pitchFamily="34" charset="0"/>
            </a:endParaRPr>
          </a:p>
        </p:txBody>
      </p:sp>
      <p:sp>
        <p:nvSpPr>
          <p:cNvPr id="17" name="Rounded Rectangle 61">
            <a:extLst>
              <a:ext uri="{FF2B5EF4-FFF2-40B4-BE49-F238E27FC236}">
                <a16:creationId xmlns:a16="http://schemas.microsoft.com/office/drawing/2014/main" id="{4B1B8996-FD78-4AB0-BD7E-A602721A1763}"/>
              </a:ext>
            </a:extLst>
          </p:cNvPr>
          <p:cNvSpPr/>
          <p:nvPr/>
        </p:nvSpPr>
        <p:spPr>
          <a:xfrm>
            <a:off x="11460480" y="2588"/>
            <a:ext cx="731520" cy="731520"/>
          </a:xfrm>
          <a:prstGeom prst="roundRect">
            <a:avLst/>
          </a:prstGeom>
          <a:solidFill>
            <a:srgbClr val="E6912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01</a:t>
            </a:r>
          </a:p>
        </p:txBody>
      </p:sp>
      <p:grpSp>
        <p:nvGrpSpPr>
          <p:cNvPr id="20" name="Group 19">
            <a:extLst>
              <a:ext uri="{FF2B5EF4-FFF2-40B4-BE49-F238E27FC236}">
                <a16:creationId xmlns:a16="http://schemas.microsoft.com/office/drawing/2014/main" id="{B9F2E8F0-14F2-4F0A-9C56-DD626954B427}"/>
              </a:ext>
            </a:extLst>
          </p:cNvPr>
          <p:cNvGrpSpPr/>
          <p:nvPr/>
        </p:nvGrpSpPr>
        <p:grpSpPr>
          <a:xfrm rot="2737066">
            <a:off x="3260316" y="2940506"/>
            <a:ext cx="2102893" cy="2714302"/>
            <a:chOff x="5284140" y="3068960"/>
            <a:chExt cx="1620543" cy="2091707"/>
          </a:xfrm>
        </p:grpSpPr>
        <p:sp>
          <p:nvSpPr>
            <p:cNvPr id="21" name="Oval 20">
              <a:extLst>
                <a:ext uri="{FF2B5EF4-FFF2-40B4-BE49-F238E27FC236}">
                  <a16:creationId xmlns:a16="http://schemas.microsoft.com/office/drawing/2014/main" id="{61161136-E800-42A4-93E8-33DC7ECB054C}"/>
                </a:ext>
              </a:extLst>
            </p:cNvPr>
            <p:cNvSpPr/>
            <p:nvPr/>
          </p:nvSpPr>
          <p:spPr>
            <a:xfrm rot="1265022">
              <a:off x="5631541" y="4623289"/>
              <a:ext cx="233732" cy="233732"/>
            </a:xfrm>
            <a:prstGeom prst="ellipse">
              <a:avLst/>
            </a:prstGeom>
            <a:solidFill>
              <a:schemeClr val="tx1">
                <a:lumMod val="65000"/>
                <a:lumOff val="35000"/>
              </a:schemeClr>
            </a:solidFill>
            <a:ln>
              <a:noFill/>
            </a:ln>
            <a:scene3d>
              <a:camera prst="isometricOffAxis2Top"/>
              <a:lightRig rig="flat" dir="t"/>
            </a:scene3d>
            <a:sp3d>
              <a:bevelT w="0" h="3365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D3DCF58-554E-49BD-B05F-C6A8DD24E7D9}"/>
                </a:ext>
              </a:extLst>
            </p:cNvPr>
            <p:cNvSpPr/>
            <p:nvPr/>
          </p:nvSpPr>
          <p:spPr>
            <a:xfrm rot="1265022">
              <a:off x="5633298" y="4436970"/>
              <a:ext cx="311643" cy="395176"/>
            </a:xfrm>
            <a:prstGeom prst="ellipse">
              <a:avLst/>
            </a:prstGeom>
            <a:solidFill>
              <a:schemeClr val="tx1">
                <a:lumMod val="65000"/>
                <a:lumOff val="35000"/>
              </a:schemeClr>
            </a:solidFill>
            <a:ln>
              <a:noFill/>
            </a:ln>
            <a:scene3d>
              <a:camera prst="isometricOffAxis2Top"/>
              <a:lightRig rig="flat" dir="t"/>
            </a:scene3d>
            <a:sp3d prstMaterial="plastic">
              <a:bevelT w="0" h="196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BAC31D9-1A08-490A-8EB5-18FF6E4E24AE}"/>
                </a:ext>
              </a:extLst>
            </p:cNvPr>
            <p:cNvSpPr/>
            <p:nvPr/>
          </p:nvSpPr>
          <p:spPr>
            <a:xfrm rot="1265022">
              <a:off x="5517593" y="4833442"/>
              <a:ext cx="252162" cy="327225"/>
            </a:xfrm>
            <a:prstGeom prst="ellipse">
              <a:avLst/>
            </a:prstGeom>
            <a:solidFill>
              <a:schemeClr val="tx1">
                <a:lumMod val="95000"/>
                <a:lumOff val="5000"/>
              </a:schemeClr>
            </a:solidFill>
            <a:ln>
              <a:noFill/>
            </a:ln>
            <a:scene3d>
              <a:camera prst="isometricOffAxis2Top"/>
              <a:lightRig rig="contrasting" dir="t"/>
            </a:scene3d>
            <a:sp3d prstMaterial="plastic">
              <a:bevelT w="0" h="1022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CDD3034-02AB-4218-BC5F-E6910EC97134}"/>
                </a:ext>
              </a:extLst>
            </p:cNvPr>
            <p:cNvGrpSpPr/>
            <p:nvPr/>
          </p:nvGrpSpPr>
          <p:grpSpPr>
            <a:xfrm>
              <a:off x="5284140" y="3068960"/>
              <a:ext cx="1620543" cy="1620543"/>
              <a:chOff x="2061964" y="1628800"/>
              <a:chExt cx="2038628" cy="2038628"/>
            </a:xfrm>
          </p:grpSpPr>
          <p:sp>
            <p:nvSpPr>
              <p:cNvPr id="25" name="Donut 6">
                <a:extLst>
                  <a:ext uri="{FF2B5EF4-FFF2-40B4-BE49-F238E27FC236}">
                    <a16:creationId xmlns:a16="http://schemas.microsoft.com/office/drawing/2014/main" id="{5CD1060F-EFB0-48C0-95BB-C7504D4E544F}"/>
                  </a:ext>
                </a:extLst>
              </p:cNvPr>
              <p:cNvSpPr/>
              <p:nvPr/>
            </p:nvSpPr>
            <p:spPr>
              <a:xfrm>
                <a:off x="2061964" y="1628800"/>
                <a:ext cx="2038628" cy="2038628"/>
              </a:xfrm>
              <a:prstGeom prst="donut">
                <a:avLst>
                  <a:gd name="adj" fmla="val 4052"/>
                </a:avLst>
              </a:prstGeom>
              <a:solidFill>
                <a:schemeClr val="tx1">
                  <a:lumMod val="75000"/>
                  <a:lumOff val="25000"/>
                </a:schemeClr>
              </a:solidFill>
              <a:ln>
                <a:noFill/>
              </a:ln>
              <a:scene3d>
                <a:camera prst="orthographicFront"/>
                <a:lightRig rig="flat" dir="t"/>
              </a:scene3d>
              <a:sp3d extrusionH="76200" contourW="12700" prstMaterial="metal">
                <a:bevelT w="1358900" h="254000"/>
                <a:extrusionClr>
                  <a:schemeClr val="tx1">
                    <a:lumMod val="50000"/>
                    <a:lumOff val="50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15D8647F-2455-4A1F-8FF0-B7F610E4EA99}"/>
                  </a:ext>
                </a:extLst>
              </p:cNvPr>
              <p:cNvSpPr/>
              <p:nvPr/>
            </p:nvSpPr>
            <p:spPr>
              <a:xfrm>
                <a:off x="2248185" y="1726811"/>
                <a:ext cx="1754396" cy="1705391"/>
              </a:xfrm>
              <a:prstGeom prst="ellipse">
                <a:avLst/>
              </a:prstGeom>
              <a:gradFill flip="none" rotWithShape="1">
                <a:gsLst>
                  <a:gs pos="0">
                    <a:srgbClr val="83B7E6">
                      <a:alpha val="14000"/>
                    </a:srgbClr>
                  </a:gs>
                  <a:gs pos="100000">
                    <a:srgbClr val="A0C8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5A1946-3DCD-4C22-8190-E8CC10BCA03A}"/>
                  </a:ext>
                </a:extLst>
              </p:cNvPr>
              <p:cNvSpPr/>
              <p:nvPr/>
            </p:nvSpPr>
            <p:spPr>
              <a:xfrm rot="761494">
                <a:off x="2357457" y="1736927"/>
                <a:ext cx="1574937" cy="1229043"/>
              </a:xfrm>
              <a:prstGeom prst="ellipse">
                <a:avLst/>
              </a:prstGeom>
              <a:gradFill>
                <a:gsLst>
                  <a:gs pos="16000">
                    <a:schemeClr val="bg1">
                      <a:lumMod val="85000"/>
                      <a:alpha val="45000"/>
                    </a:schemeClr>
                  </a:gs>
                  <a:gs pos="100000">
                    <a:sysClr val="window" lastClr="FFFFFF">
                      <a:alpha val="0"/>
                    </a:sysClr>
                  </a:gs>
                </a:gsLst>
                <a:lin ang="5400000" scaled="1"/>
              </a:gra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sp>
        <p:nvSpPr>
          <p:cNvPr id="28" name="Rectangle 27">
            <a:extLst>
              <a:ext uri="{FF2B5EF4-FFF2-40B4-BE49-F238E27FC236}">
                <a16:creationId xmlns:a16="http://schemas.microsoft.com/office/drawing/2014/main" id="{0A1748F3-5484-4921-BA53-9DE9DC6AD0B8}"/>
              </a:ext>
            </a:extLst>
          </p:cNvPr>
          <p:cNvSpPr/>
          <p:nvPr/>
        </p:nvSpPr>
        <p:spPr>
          <a:xfrm>
            <a:off x="6758038" y="5198919"/>
            <a:ext cx="1326837" cy="674031"/>
          </a:xfrm>
          <a:prstGeom prst="rect">
            <a:avLst/>
          </a:prstGeom>
        </p:spPr>
        <p:txBody>
          <a:bodyPr wrap="square" lIns="0" rIns="0" anchor="ctr">
            <a:spAutoFit/>
          </a:bodyPr>
          <a:lstStyle/>
          <a:p>
            <a:pPr algn="ctr">
              <a:lnSpc>
                <a:spcPct val="90000"/>
              </a:lnSpc>
            </a:pPr>
            <a:r>
              <a:rPr lang="en-IN" sz="1400">
                <a:solidFill>
                  <a:schemeClr val="bg1"/>
                </a:solidFill>
                <a:latin typeface="Open Sans" panose="020B0606030504020204" pitchFamily="34" charset="0"/>
                <a:ea typeface="Open Sans" panose="020B0606030504020204" pitchFamily="34" charset="0"/>
                <a:cs typeface="Open Sans" panose="020B0606030504020204" pitchFamily="34" charset="0"/>
              </a:rPr>
              <a:t>Insert your desired text here.</a:t>
            </a:r>
          </a:p>
        </p:txBody>
      </p:sp>
      <p:sp>
        <p:nvSpPr>
          <p:cNvPr id="3" name="TextBox 2">
            <a:extLst>
              <a:ext uri="{FF2B5EF4-FFF2-40B4-BE49-F238E27FC236}">
                <a16:creationId xmlns:a16="http://schemas.microsoft.com/office/drawing/2014/main" id="{5F9C47D9-950A-4611-91D5-038353FA7310}"/>
              </a:ext>
            </a:extLst>
          </p:cNvPr>
          <p:cNvSpPr txBox="1"/>
          <p:nvPr/>
        </p:nvSpPr>
        <p:spPr>
          <a:xfrm>
            <a:off x="6726274" y="3655017"/>
            <a:ext cx="1390363" cy="1169551"/>
          </a:xfrm>
          <a:prstGeom prst="rect">
            <a:avLst/>
          </a:prstGeom>
          <a:noFill/>
        </p:spPr>
        <p:txBody>
          <a:bodyPr wrap="square" rtlCol="0">
            <a:spAutoFit/>
          </a:bodyPr>
          <a:lstStyle/>
          <a:p>
            <a:pPr algn="ctr" defTabSz="1218987">
              <a:defRPr/>
            </a:pPr>
            <a:r>
              <a:rPr lang="en-US" sz="1400" kern="0" dirty="0">
                <a:solidFill>
                  <a:schemeClr val="bg1"/>
                </a:solidFill>
                <a:cs typeface="Arial" panose="020B0604020202020204" pitchFamily="34" charset="0"/>
              </a:rPr>
              <a:t>Effects of digitalization on revenue and spending efficiency</a:t>
            </a:r>
          </a:p>
        </p:txBody>
      </p:sp>
    </p:spTree>
    <p:extLst>
      <p:ext uri="{BB962C8B-B14F-4D97-AF65-F5344CB8AC3E}">
        <p14:creationId xmlns:p14="http://schemas.microsoft.com/office/powerpoint/2010/main" val="10359750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Country Demand Tab</a:t>
            </a:r>
          </a:p>
        </p:txBody>
      </p:sp>
      <p:sp>
        <p:nvSpPr>
          <p:cNvPr id="4" name="TextBox 3">
            <a:extLst>
              <a:ext uri="{FF2B5EF4-FFF2-40B4-BE49-F238E27FC236}">
                <a16:creationId xmlns:a16="http://schemas.microsoft.com/office/drawing/2014/main" id="{BAE773B9-7A77-4F46-A121-DA8AB61A6E8A}"/>
              </a:ext>
            </a:extLst>
          </p:cNvPr>
          <p:cNvSpPr txBox="1"/>
          <p:nvPr/>
        </p:nvSpPr>
        <p:spPr>
          <a:xfrm>
            <a:off x="1981200" y="990601"/>
            <a:ext cx="8001000" cy="2249527"/>
          </a:xfrm>
          <a:prstGeom prst="rect">
            <a:avLst/>
          </a:prstGeom>
          <a:noFill/>
        </p:spPr>
        <p:txBody>
          <a:bodyPr wrap="square" rtlCol="0">
            <a:spAutoFit/>
          </a:bodyPr>
          <a:lstStyle/>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metrics provided in the country demand tab include:</a:t>
            </a:r>
            <a:endParaRPr lang="en-GB"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Total Smartphone Users by Density Decile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total smartphone users by density decile.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MNO Active User Density by Density Decile –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number of active users in each density decile for the hypothetical modeled Mobile Network Operator.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07000"/>
              </a:lnSpc>
              <a:buFont typeface="Times New Roman" panose="02020603050405020304" pitchFamily="18" charset="0"/>
              <a:buChar char="-"/>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MNO Traffic Density by Density Decile– </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traffic density estimated for each population density for the hypothetical modeled Mobile Network Operator.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779173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Cost Per User Per Country</a:t>
            </a:r>
          </a:p>
        </p:txBody>
      </p:sp>
      <p:pic>
        <p:nvPicPr>
          <p:cNvPr id="5" name="Picture 4" descr="Graphical user interface, application, table, Excel&#10;&#10;Description automatically generated">
            <a:extLst>
              <a:ext uri="{FF2B5EF4-FFF2-40B4-BE49-F238E27FC236}">
                <a16:creationId xmlns:a16="http://schemas.microsoft.com/office/drawing/2014/main" id="{6B46E754-D1FA-2563-BD21-5B59C8C76FB2}"/>
              </a:ext>
            </a:extLst>
          </p:cNvPr>
          <p:cNvPicPr>
            <a:picLocks noChangeAspect="1"/>
          </p:cNvPicPr>
          <p:nvPr/>
        </p:nvPicPr>
        <p:blipFill rotWithShape="1">
          <a:blip r:embed="rId2">
            <a:extLst>
              <a:ext uri="{28A0092B-C50C-407E-A947-70E740481C1C}">
                <a14:useLocalDpi xmlns:a14="http://schemas.microsoft.com/office/drawing/2010/main" val="0"/>
              </a:ext>
            </a:extLst>
          </a:blip>
          <a:srcRect b="4921"/>
          <a:stretch/>
        </p:blipFill>
        <p:spPr>
          <a:xfrm>
            <a:off x="739805" y="882649"/>
            <a:ext cx="10685808" cy="5715000"/>
          </a:xfrm>
          <a:prstGeom prst="rect">
            <a:avLst/>
          </a:prstGeom>
        </p:spPr>
      </p:pic>
    </p:spTree>
    <p:extLst>
      <p:ext uri="{BB962C8B-B14F-4D97-AF65-F5344CB8AC3E}">
        <p14:creationId xmlns:p14="http://schemas.microsoft.com/office/powerpoint/2010/main" val="730958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Cost Per Country</a:t>
            </a:r>
          </a:p>
        </p:txBody>
      </p:sp>
      <p:pic>
        <p:nvPicPr>
          <p:cNvPr id="3" name="Picture 2">
            <a:extLst>
              <a:ext uri="{FF2B5EF4-FFF2-40B4-BE49-F238E27FC236}">
                <a16:creationId xmlns:a16="http://schemas.microsoft.com/office/drawing/2014/main" id="{3606EE6F-AC57-12F1-57D7-557B7C2B4855}"/>
              </a:ext>
            </a:extLst>
          </p:cNvPr>
          <p:cNvPicPr>
            <a:picLocks noChangeAspect="1"/>
          </p:cNvPicPr>
          <p:nvPr/>
        </p:nvPicPr>
        <p:blipFill rotWithShape="1">
          <a:blip r:embed="rId2"/>
          <a:srcRect b="4921"/>
          <a:stretch/>
        </p:blipFill>
        <p:spPr>
          <a:xfrm>
            <a:off x="947057" y="974593"/>
            <a:ext cx="10297886" cy="5507530"/>
          </a:xfrm>
          <a:prstGeom prst="rect">
            <a:avLst/>
          </a:prstGeom>
        </p:spPr>
      </p:pic>
    </p:spTree>
    <p:extLst>
      <p:ext uri="{BB962C8B-B14F-4D97-AF65-F5344CB8AC3E}">
        <p14:creationId xmlns:p14="http://schemas.microsoft.com/office/powerpoint/2010/main" val="192580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Global Cost Per IMF Income Group</a:t>
            </a:r>
          </a:p>
        </p:txBody>
      </p:sp>
      <p:pic>
        <p:nvPicPr>
          <p:cNvPr id="4" name="Picture 3">
            <a:extLst>
              <a:ext uri="{FF2B5EF4-FFF2-40B4-BE49-F238E27FC236}">
                <a16:creationId xmlns:a16="http://schemas.microsoft.com/office/drawing/2014/main" id="{2DA143DA-026A-DCF2-D46F-84CEF235E70F}"/>
              </a:ext>
            </a:extLst>
          </p:cNvPr>
          <p:cNvPicPr>
            <a:picLocks noChangeAspect="1"/>
          </p:cNvPicPr>
          <p:nvPr/>
        </p:nvPicPr>
        <p:blipFill rotWithShape="1">
          <a:blip r:embed="rId2"/>
          <a:srcRect b="4921"/>
          <a:stretch/>
        </p:blipFill>
        <p:spPr>
          <a:xfrm>
            <a:off x="772913" y="903847"/>
            <a:ext cx="10646173" cy="5693802"/>
          </a:xfrm>
          <a:prstGeom prst="rect">
            <a:avLst/>
          </a:prstGeom>
        </p:spPr>
      </p:pic>
    </p:spTree>
    <p:extLst>
      <p:ext uri="{BB962C8B-B14F-4D97-AF65-F5344CB8AC3E}">
        <p14:creationId xmlns:p14="http://schemas.microsoft.com/office/powerpoint/2010/main" val="814872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Global Cost by IMF Region</a:t>
            </a:r>
          </a:p>
        </p:txBody>
      </p:sp>
      <p:pic>
        <p:nvPicPr>
          <p:cNvPr id="3" name="Picture 2">
            <a:extLst>
              <a:ext uri="{FF2B5EF4-FFF2-40B4-BE49-F238E27FC236}">
                <a16:creationId xmlns:a16="http://schemas.microsoft.com/office/drawing/2014/main" id="{C056DCC2-E65B-46A3-1FEB-067BE75E878C}"/>
              </a:ext>
            </a:extLst>
          </p:cNvPr>
          <p:cNvPicPr>
            <a:picLocks noChangeAspect="1"/>
          </p:cNvPicPr>
          <p:nvPr/>
        </p:nvPicPr>
        <p:blipFill rotWithShape="1">
          <a:blip r:embed="rId2"/>
          <a:srcRect b="4921"/>
          <a:stretch/>
        </p:blipFill>
        <p:spPr>
          <a:xfrm>
            <a:off x="782716" y="914332"/>
            <a:ext cx="10626568" cy="5683317"/>
          </a:xfrm>
          <a:prstGeom prst="rect">
            <a:avLst/>
          </a:prstGeom>
        </p:spPr>
      </p:pic>
    </p:spTree>
    <p:extLst>
      <p:ext uri="{BB962C8B-B14F-4D97-AF65-F5344CB8AC3E}">
        <p14:creationId xmlns:p14="http://schemas.microsoft.com/office/powerpoint/2010/main" val="34232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7385FA-DED2-4F22-9299-850BC2677320}"/>
              </a:ext>
            </a:extLst>
          </p:cNvPr>
          <p:cNvSpPr>
            <a:spLocks noGrp="1"/>
          </p:cNvSpPr>
          <p:nvPr>
            <p:ph type="body" sz="quarter" idx="10"/>
          </p:nvPr>
        </p:nvSpPr>
        <p:spPr/>
        <p:txBody>
          <a:bodyPr>
            <a:normAutofit lnSpcReduction="10000"/>
          </a:bodyPr>
          <a:lstStyle/>
          <a:p>
            <a:r>
              <a:rPr lang="en-US" dirty="0"/>
              <a:t>Results Metrics – Global Cost by IMF Region</a:t>
            </a:r>
          </a:p>
        </p:txBody>
      </p:sp>
      <p:pic>
        <p:nvPicPr>
          <p:cNvPr id="4" name="Picture 3">
            <a:extLst>
              <a:ext uri="{FF2B5EF4-FFF2-40B4-BE49-F238E27FC236}">
                <a16:creationId xmlns:a16="http://schemas.microsoft.com/office/drawing/2014/main" id="{F90A2AA6-2921-01CA-980E-E251053B1DD4}"/>
              </a:ext>
            </a:extLst>
          </p:cNvPr>
          <p:cNvPicPr>
            <a:picLocks noChangeAspect="1"/>
          </p:cNvPicPr>
          <p:nvPr/>
        </p:nvPicPr>
        <p:blipFill rotWithShape="1">
          <a:blip r:embed="rId2"/>
          <a:srcRect b="4921"/>
          <a:stretch/>
        </p:blipFill>
        <p:spPr>
          <a:xfrm>
            <a:off x="800732" y="947819"/>
            <a:ext cx="10563954" cy="5649830"/>
          </a:xfrm>
          <a:prstGeom prst="rect">
            <a:avLst/>
          </a:prstGeom>
        </p:spPr>
      </p:pic>
    </p:spTree>
    <p:extLst>
      <p:ext uri="{BB962C8B-B14F-4D97-AF65-F5344CB8AC3E}">
        <p14:creationId xmlns:p14="http://schemas.microsoft.com/office/powerpoint/2010/main" val="3556291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EF398-AAE7-410E-A6C4-F4A38776067E}"/>
              </a:ext>
            </a:extLst>
          </p:cNvPr>
          <p:cNvPicPr>
            <a:picLocks noChangeAspect="1"/>
          </p:cNvPicPr>
          <p:nvPr/>
        </p:nvPicPr>
        <p:blipFill>
          <a:blip r:embed="rId2"/>
          <a:stretch>
            <a:fillRect/>
          </a:stretch>
        </p:blipFill>
        <p:spPr>
          <a:xfrm>
            <a:off x="4104832" y="1219200"/>
            <a:ext cx="3962400" cy="5116442"/>
          </a:xfrm>
          <a:prstGeom prst="rect">
            <a:avLst/>
          </a:prstGeom>
          <a:ln>
            <a:solidFill>
              <a:srgbClr val="000000"/>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3E00BD12-76E7-1396-2421-606210F9B60C}"/>
              </a:ext>
            </a:extLst>
          </p:cNvPr>
          <p:cNvSpPr txBox="1">
            <a:spLocks/>
          </p:cNvSpPr>
          <p:nvPr/>
        </p:nvSpPr>
        <p:spPr>
          <a:xfrm>
            <a:off x="500800" y="260351"/>
            <a:ext cx="11163819" cy="491576"/>
          </a:xfrm>
          <a:prstGeom prst="rect">
            <a:avLst/>
          </a:prstGeom>
        </p:spPr>
        <p:txBody>
          <a:bodyPr vert="horz" lIns="0" tIns="137160" rIns="0" bIns="0" rtlCol="0">
            <a:normAutofit lnSpcReduction="10000"/>
          </a:bodyPr>
          <a:lstStyle>
            <a:lvl1pPr marL="0" indent="0" algn="l" defTabSz="914314" rtl="0" eaLnBrk="1" latinLnBrk="0" hangingPunct="1">
              <a:spcBef>
                <a:spcPts val="2400"/>
              </a:spcBef>
              <a:buClr>
                <a:schemeClr val="accent1"/>
              </a:buClr>
              <a:buSzPct val="110000"/>
              <a:buFont typeface="Wingdings" charset="2"/>
              <a:buNone/>
              <a:tabLst/>
              <a:defRPr sz="2399" b="1" kern="1200">
                <a:solidFill>
                  <a:srgbClr val="A8001B"/>
                </a:solidFill>
                <a:latin typeface="Arial" panose="020B0604020202020204" pitchFamily="34" charset="0"/>
                <a:ea typeface="+mn-ea"/>
                <a:cs typeface="Arial" panose="020B0604020202020204" pitchFamily="34" charset="0"/>
              </a:defRPr>
            </a:lvl1pPr>
            <a:lvl2pPr marL="233363" indent="-233363" algn="l" defTabSz="914314" rtl="0" eaLnBrk="1" latinLnBrk="0" hangingPunct="1">
              <a:spcBef>
                <a:spcPts val="600"/>
              </a:spcBef>
              <a:buClr>
                <a:schemeClr val="accent1"/>
              </a:buClr>
              <a:buSzPct val="100000"/>
              <a:buFont typeface="Wingdings" pitchFamily="2" charset="2"/>
              <a:buChar char="§"/>
              <a:tabLst/>
              <a:defRPr sz="2000" kern="1200">
                <a:solidFill>
                  <a:schemeClr val="tx1"/>
                </a:solidFill>
                <a:latin typeface="+mn-lt"/>
                <a:ea typeface="+mn-ea"/>
                <a:cs typeface="+mn-cs"/>
              </a:defRPr>
            </a:lvl2pPr>
            <a:lvl3pPr marL="458788" indent="-225425" algn="l" defTabSz="914314" rtl="0" eaLnBrk="1" latinLnBrk="0" hangingPunct="1">
              <a:spcBef>
                <a:spcPts val="600"/>
              </a:spcBef>
              <a:buClr>
                <a:schemeClr val="bg1">
                  <a:lumMod val="50000"/>
                </a:schemeClr>
              </a:buClr>
              <a:buSzPct val="65000"/>
              <a:buFont typeface="Lucida Grande" panose="020B0600040502020204" pitchFamily="34" charset="0"/>
              <a:buChar char="▶"/>
              <a:tabLst/>
              <a:defRPr sz="2000" kern="1200">
                <a:solidFill>
                  <a:schemeClr val="tx1"/>
                </a:solidFill>
                <a:latin typeface="+mn-lt"/>
                <a:ea typeface="+mn-ea"/>
                <a:cs typeface="+mn-cs"/>
              </a:defRPr>
            </a:lvl3pPr>
            <a:lvl4pPr marL="692150" indent="-233363" algn="l" defTabSz="914314" rtl="0" eaLnBrk="1" latinLnBrk="0" hangingPunct="1">
              <a:spcBef>
                <a:spcPts val="600"/>
              </a:spcBef>
              <a:buClr>
                <a:schemeClr val="accent1"/>
              </a:buClr>
              <a:buSzPct val="100000"/>
              <a:buFont typeface="LucidaGrande" charset="0"/>
              <a:buChar char="◆"/>
              <a:tabLst/>
              <a:defRPr sz="2000" kern="1200">
                <a:solidFill>
                  <a:schemeClr val="tx1"/>
                </a:solidFill>
                <a:latin typeface="+mn-lt"/>
                <a:ea typeface="+mn-ea"/>
                <a:cs typeface="+mn-cs"/>
              </a:defRPr>
            </a:lvl4pPr>
            <a:lvl5pPr marL="917575" indent="-225425" algn="l" defTabSz="914314" rtl="0" eaLnBrk="1" latinLnBrk="0" hangingPunct="1">
              <a:spcBef>
                <a:spcPts val="600"/>
              </a:spcBef>
              <a:buClr>
                <a:schemeClr val="bg1">
                  <a:lumMod val="50000"/>
                </a:schemeClr>
              </a:buClr>
              <a:buFont typeface=".HelveticaNeueDeskInterface-Regular"/>
              <a:buChar char="●"/>
              <a:tabLst/>
              <a:defRPr sz="2000" kern="1200">
                <a:solidFill>
                  <a:schemeClr val="tx1"/>
                </a:solidFill>
                <a:latin typeface="+mn-lt"/>
                <a:ea typeface="+mn-ea"/>
                <a:cs typeface="+mn-cs"/>
              </a:defRPr>
            </a:lvl5pPr>
            <a:lvl6pPr marL="2514364"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22"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79"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35" indent="-228578" algn="l" defTabSz="91431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Further DICE Materials</a:t>
            </a:r>
          </a:p>
        </p:txBody>
      </p:sp>
    </p:spTree>
    <p:extLst>
      <p:ext uri="{BB962C8B-B14F-4D97-AF65-F5344CB8AC3E}">
        <p14:creationId xmlns:p14="http://schemas.microsoft.com/office/powerpoint/2010/main" val="188244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4EC1-60D1-CD48-8690-FF0B6D8AC540}"/>
              </a:ext>
            </a:extLst>
          </p:cNvPr>
          <p:cNvSpPr>
            <a:spLocks noGrp="1"/>
          </p:cNvSpPr>
          <p:nvPr>
            <p:ph type="ctrTitle"/>
          </p:nvPr>
        </p:nvSpPr>
        <p:spPr>
          <a:xfrm>
            <a:off x="5360565" y="2246315"/>
            <a:ext cx="6491801" cy="2510741"/>
          </a:xfrm>
        </p:spPr>
        <p:txBody>
          <a:bodyPr>
            <a:normAutofit fontScale="90000"/>
          </a:bodyPr>
          <a:lstStyle/>
          <a:p>
            <a:pPr>
              <a:lnSpc>
                <a:spcPct val="120000"/>
              </a:lnSpc>
            </a:pPr>
            <a:r>
              <a:rPr lang="en-US" sz="3200" b="1" dirty="0">
                <a:latin typeface="+mj-lt"/>
              </a:rPr>
              <a:t>Thank you!</a:t>
            </a:r>
            <a:br>
              <a:rPr lang="en-US" sz="3200" b="1" dirty="0">
                <a:latin typeface="+mj-lt"/>
              </a:rPr>
            </a:br>
            <a:br>
              <a:rPr lang="en-US" sz="3200" b="1" dirty="0">
                <a:latin typeface="+mj-lt"/>
              </a:rPr>
            </a:br>
            <a:r>
              <a:rPr lang="en-US" sz="3200" b="1" i="1" dirty="0">
                <a:solidFill>
                  <a:schemeClr val="bg1">
                    <a:lumMod val="75000"/>
                  </a:schemeClr>
                </a:solidFill>
                <a:latin typeface="+mj-lt"/>
              </a:rPr>
              <a:t>An Introductory Overview of the IMF Digital Infrastructure Costing Estimator (DICE)</a:t>
            </a:r>
          </a:p>
        </p:txBody>
      </p:sp>
      <p:sp>
        <p:nvSpPr>
          <p:cNvPr id="4" name="Text Placeholder 3">
            <a:extLst>
              <a:ext uri="{FF2B5EF4-FFF2-40B4-BE49-F238E27FC236}">
                <a16:creationId xmlns:a16="http://schemas.microsoft.com/office/drawing/2014/main" id="{EF2EA944-E770-B641-8381-99B0FD277FBC}"/>
              </a:ext>
            </a:extLst>
          </p:cNvPr>
          <p:cNvSpPr>
            <a:spLocks noGrp="1"/>
          </p:cNvSpPr>
          <p:nvPr>
            <p:ph type="body" sz="quarter" idx="10"/>
          </p:nvPr>
        </p:nvSpPr>
        <p:spPr>
          <a:xfrm>
            <a:off x="5360565" y="5268285"/>
            <a:ext cx="5515284" cy="1255063"/>
          </a:xfrm>
        </p:spPr>
        <p:txBody>
          <a:bodyPr>
            <a:normAutofit fontScale="92500" lnSpcReduction="10000"/>
          </a:bodyPr>
          <a:lstStyle/>
          <a:p>
            <a:r>
              <a:rPr lang="en-US" sz="1800" dirty="0">
                <a:solidFill>
                  <a:schemeClr val="tx2"/>
                </a:solidFill>
                <a:latin typeface="+mj-lt"/>
                <a:ea typeface="+mj-ea"/>
              </a:rPr>
              <a:t>January 2023</a:t>
            </a:r>
          </a:p>
          <a:p>
            <a:r>
              <a:rPr lang="en-US" sz="1800" dirty="0">
                <a:solidFill>
                  <a:schemeClr val="tx2"/>
                </a:solidFill>
                <a:latin typeface="+mj-lt"/>
                <a:ea typeface="+mj-ea"/>
              </a:rPr>
              <a:t>Expenditure Policy Division</a:t>
            </a:r>
          </a:p>
          <a:p>
            <a:r>
              <a:rPr lang="en-US" sz="1800" dirty="0">
                <a:solidFill>
                  <a:schemeClr val="tx2"/>
                </a:solidFill>
                <a:latin typeface="+mj-lt"/>
                <a:ea typeface="+mj-ea"/>
              </a:rPr>
              <a:t>Fiscal Affairs Department</a:t>
            </a:r>
          </a:p>
          <a:p>
            <a:endParaRPr lang="en-US" sz="1800" dirty="0">
              <a:solidFill>
                <a:schemeClr val="tx2"/>
              </a:solidFill>
              <a:latin typeface="+mj-lt"/>
              <a:ea typeface="+mj-ea"/>
            </a:endParaRPr>
          </a:p>
          <a:p>
            <a:r>
              <a:rPr lang="en-US" sz="1200" dirty="0">
                <a:solidFill>
                  <a:schemeClr val="tx2"/>
                </a:solidFill>
                <a:latin typeface="+mj-lt"/>
                <a:ea typeface="+mj-ea"/>
              </a:rPr>
              <a:t>Prepared by Edward Oughton, David Amaglobeli, and Mariano Moszoro</a:t>
            </a:r>
          </a:p>
        </p:txBody>
      </p:sp>
      <p:pic>
        <p:nvPicPr>
          <p:cNvPr id="5" name="Picture Placeholder 4" descr="A galaxy in space&#10;&#10;Description automatically generated with low confidence">
            <a:extLst>
              <a:ext uri="{FF2B5EF4-FFF2-40B4-BE49-F238E27FC236}">
                <a16:creationId xmlns:a16="http://schemas.microsoft.com/office/drawing/2014/main" id="{E3F533B7-5F30-4947-984D-8BFEC1E932F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6227" r="26227"/>
          <a:stretch>
            <a:fillRect/>
          </a:stretch>
        </p:blipFill>
        <p:spPr/>
      </p:pic>
    </p:spTree>
    <p:extLst>
      <p:ext uri="{BB962C8B-B14F-4D97-AF65-F5344CB8AC3E}">
        <p14:creationId xmlns:p14="http://schemas.microsoft.com/office/powerpoint/2010/main" val="4286084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078745" y="409089"/>
            <a:ext cx="10029845" cy="978486"/>
          </a:xfrm>
        </p:spPr>
        <p:txBody>
          <a:bodyPr/>
          <a:lstStyle/>
          <a:p>
            <a:pPr algn="ctr"/>
            <a:r>
              <a:rPr lang="en-US" altLang="en-US"/>
              <a:t>Connectivity is Key for Access and Inclusion</a:t>
            </a:r>
            <a:endParaRPr lang="en-US"/>
          </a:p>
        </p:txBody>
      </p:sp>
      <p:sp>
        <p:nvSpPr>
          <p:cNvPr id="126" name="TextBox 125">
            <a:extLst>
              <a:ext uri="{FF2B5EF4-FFF2-40B4-BE49-F238E27FC236}">
                <a16:creationId xmlns:a16="http://schemas.microsoft.com/office/drawing/2014/main" id="{45536C41-CA4C-4F85-B8AA-A8836805FA5E}"/>
              </a:ext>
            </a:extLst>
          </p:cNvPr>
          <p:cNvSpPr txBox="1"/>
          <p:nvPr/>
        </p:nvSpPr>
        <p:spPr>
          <a:xfrm>
            <a:off x="1148730" y="1966886"/>
            <a:ext cx="3017520" cy="548640"/>
          </a:xfrm>
          <a:prstGeom prst="rect">
            <a:avLst/>
          </a:prstGeom>
          <a:noFill/>
        </p:spPr>
        <p:txBody>
          <a:bodyPr wrap="square" rtlCol="0">
            <a:spAutoFit/>
          </a:bodyPr>
          <a:lstStyle/>
          <a:p>
            <a:pPr algn="ctr"/>
            <a:r>
              <a:rPr lang="en-US" sz="2800" b="1"/>
              <a:t>1880s railroads</a:t>
            </a:r>
          </a:p>
        </p:txBody>
      </p:sp>
      <p:sp>
        <p:nvSpPr>
          <p:cNvPr id="57" name="TextBox 56">
            <a:extLst>
              <a:ext uri="{FF2B5EF4-FFF2-40B4-BE49-F238E27FC236}">
                <a16:creationId xmlns:a16="http://schemas.microsoft.com/office/drawing/2014/main" id="{C2046A32-3507-4079-B5A0-061815D1E354}"/>
              </a:ext>
            </a:extLst>
          </p:cNvPr>
          <p:cNvSpPr txBox="1"/>
          <p:nvPr/>
        </p:nvSpPr>
        <p:spPr>
          <a:xfrm>
            <a:off x="4584908" y="1966886"/>
            <a:ext cx="3017520" cy="548640"/>
          </a:xfrm>
          <a:prstGeom prst="rect">
            <a:avLst/>
          </a:prstGeom>
          <a:noFill/>
        </p:spPr>
        <p:txBody>
          <a:bodyPr wrap="square" rtlCol="0">
            <a:spAutoFit/>
          </a:bodyPr>
          <a:lstStyle/>
          <a:p>
            <a:pPr algn="ctr"/>
            <a:r>
              <a:rPr lang="en-US" sz="2800" b="1"/>
              <a:t>1950s highways</a:t>
            </a:r>
          </a:p>
        </p:txBody>
      </p:sp>
      <p:pic>
        <p:nvPicPr>
          <p:cNvPr id="2050" name="Picture 2" descr="Trains in railroad yards - PICRYL Public Domain Search">
            <a:extLst>
              <a:ext uri="{FF2B5EF4-FFF2-40B4-BE49-F238E27FC236}">
                <a16:creationId xmlns:a16="http://schemas.microsoft.com/office/drawing/2014/main" id="{C1A87C62-5DE1-4BBD-AB66-CE70480DED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4" t="2501" r="1000" b="1102"/>
          <a:stretch/>
        </p:blipFill>
        <p:spPr bwMode="auto">
          <a:xfrm>
            <a:off x="997466" y="2518891"/>
            <a:ext cx="3320049" cy="23516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10 freeway exit from US 101 (1950s) | In this version there… | Flickr">
            <a:extLst>
              <a:ext uri="{FF2B5EF4-FFF2-40B4-BE49-F238E27FC236}">
                <a16:creationId xmlns:a16="http://schemas.microsoft.com/office/drawing/2014/main" id="{7B870F1A-5A8D-488D-BD3C-AC4C2EB810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388"/>
          <a:stretch/>
        </p:blipFill>
        <p:spPr bwMode="auto">
          <a:xfrm>
            <a:off x="4433644" y="2518891"/>
            <a:ext cx="3320049" cy="23516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ernet, things, -, communication mesh, cityscape, business, city,  communication, connection, iot | Pxfuel">
            <a:extLst>
              <a:ext uri="{FF2B5EF4-FFF2-40B4-BE49-F238E27FC236}">
                <a16:creationId xmlns:a16="http://schemas.microsoft.com/office/drawing/2014/main" id="{8DB4ED3D-51E3-4B62-A9EE-EF43985676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69822" y="2524664"/>
            <a:ext cx="3320049" cy="23459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91C329B-5F02-47BA-ACAE-8C0F0E0C0B49}"/>
              </a:ext>
            </a:extLst>
          </p:cNvPr>
          <p:cNvSpPr txBox="1"/>
          <p:nvPr/>
        </p:nvSpPr>
        <p:spPr>
          <a:xfrm>
            <a:off x="8021086" y="1982312"/>
            <a:ext cx="3017520" cy="548640"/>
          </a:xfrm>
          <a:prstGeom prst="rect">
            <a:avLst/>
          </a:prstGeom>
          <a:noFill/>
        </p:spPr>
        <p:txBody>
          <a:bodyPr wrap="square" rtlCol="0">
            <a:spAutoFit/>
          </a:bodyPr>
          <a:lstStyle/>
          <a:p>
            <a:pPr algn="ctr"/>
            <a:r>
              <a:rPr lang="en-US" sz="2800" b="1"/>
              <a:t>2020s digital</a:t>
            </a:r>
          </a:p>
        </p:txBody>
      </p:sp>
      <p:sp>
        <p:nvSpPr>
          <p:cNvPr id="9" name="Rounded Rectangle 62">
            <a:extLst>
              <a:ext uri="{FF2B5EF4-FFF2-40B4-BE49-F238E27FC236}">
                <a16:creationId xmlns:a16="http://schemas.microsoft.com/office/drawing/2014/main" id="{A04D8AA0-4140-46BE-94F6-F0EE19049B7D}"/>
              </a:ext>
            </a:extLst>
          </p:cNvPr>
          <p:cNvSpPr/>
          <p:nvPr/>
        </p:nvSpPr>
        <p:spPr>
          <a:xfrm>
            <a:off x="11460480" y="0"/>
            <a:ext cx="731520" cy="731520"/>
          </a:xfrm>
          <a:prstGeom prst="roundRect">
            <a:avLst/>
          </a:prstGeom>
          <a:solidFill>
            <a:srgbClr val="038C9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02</a:t>
            </a:r>
          </a:p>
        </p:txBody>
      </p:sp>
    </p:spTree>
    <p:extLst>
      <p:ext uri="{BB962C8B-B14F-4D97-AF65-F5344CB8AC3E}">
        <p14:creationId xmlns:p14="http://schemas.microsoft.com/office/powerpoint/2010/main" val="2383192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239837" y="491385"/>
            <a:ext cx="10029845" cy="978486"/>
          </a:xfrm>
        </p:spPr>
        <p:txBody>
          <a:bodyPr>
            <a:normAutofit/>
          </a:bodyPr>
          <a:lstStyle/>
          <a:p>
            <a:r>
              <a:rPr lang="en-US" altLang="en-US"/>
              <a:t>Mobile communications usage by generation </a:t>
            </a:r>
            <a:br>
              <a:rPr lang="en-US" altLang="en-US"/>
            </a:br>
            <a:r>
              <a:rPr lang="en-US" altLang="en-US" sz="2000"/>
              <a:t>(4G = yellow, 3G = blue, 2G = red)</a:t>
            </a:r>
            <a:endParaRPr lang="en-US" sz="2000"/>
          </a:p>
        </p:txBody>
      </p:sp>
      <p:sp>
        <p:nvSpPr>
          <p:cNvPr id="8" name="Rounded Rectangle 62">
            <a:extLst>
              <a:ext uri="{FF2B5EF4-FFF2-40B4-BE49-F238E27FC236}">
                <a16:creationId xmlns:a16="http://schemas.microsoft.com/office/drawing/2014/main" id="{2E279A59-6B6B-4A8C-9E43-8DBCBF8FF76A}"/>
              </a:ext>
            </a:extLst>
          </p:cNvPr>
          <p:cNvSpPr/>
          <p:nvPr/>
        </p:nvSpPr>
        <p:spPr>
          <a:xfrm>
            <a:off x="11460480" y="0"/>
            <a:ext cx="731520" cy="731520"/>
          </a:xfrm>
          <a:prstGeom prst="roundRect">
            <a:avLst/>
          </a:prstGeom>
          <a:solidFill>
            <a:srgbClr val="038C9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02</a:t>
            </a:r>
          </a:p>
        </p:txBody>
      </p:sp>
      <p:pic>
        <p:nvPicPr>
          <p:cNvPr id="2050" name="Picture 2">
            <a:extLst>
              <a:ext uri="{FF2B5EF4-FFF2-40B4-BE49-F238E27FC236}">
                <a16:creationId xmlns:a16="http://schemas.microsoft.com/office/drawing/2014/main" id="{67D8A822-CBAB-4919-9A77-06C6DC77B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37" y="1469871"/>
            <a:ext cx="9161463" cy="4905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EE12EC-7121-4B26-BD29-447A6EE44502}"/>
              </a:ext>
            </a:extLst>
          </p:cNvPr>
          <p:cNvSpPr txBox="1"/>
          <p:nvPr/>
        </p:nvSpPr>
        <p:spPr>
          <a:xfrm>
            <a:off x="1239837" y="6398419"/>
            <a:ext cx="3023118" cy="261610"/>
          </a:xfrm>
          <a:prstGeom prst="rect">
            <a:avLst/>
          </a:prstGeom>
          <a:noFill/>
        </p:spPr>
        <p:txBody>
          <a:bodyPr wrap="square" rtlCol="0">
            <a:spAutoFit/>
          </a:bodyPr>
          <a:lstStyle/>
          <a:p>
            <a:r>
              <a:rPr lang="en-US" sz="1050" dirty="0"/>
              <a:t>Source: Del Portillo (2021).</a:t>
            </a:r>
          </a:p>
        </p:txBody>
      </p:sp>
    </p:spTree>
    <p:extLst>
      <p:ext uri="{BB962C8B-B14F-4D97-AF65-F5344CB8AC3E}">
        <p14:creationId xmlns:p14="http://schemas.microsoft.com/office/powerpoint/2010/main" val="37969749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239837" y="491385"/>
            <a:ext cx="10029845" cy="978486"/>
          </a:xfrm>
        </p:spPr>
        <p:txBody>
          <a:bodyPr/>
          <a:lstStyle/>
          <a:p>
            <a:r>
              <a:rPr lang="en-US" altLang="en-US">
                <a:latin typeface="Arial Black"/>
              </a:rPr>
              <a:t>Digital Divide Remains Substantial</a:t>
            </a:r>
            <a:endParaRPr lang="en-US" altLang="en-US" sz="2000">
              <a:latin typeface="Arial Black"/>
            </a:endParaRPr>
          </a:p>
        </p:txBody>
      </p:sp>
      <p:sp>
        <p:nvSpPr>
          <p:cNvPr id="12" name="Rounded Rectangle 62">
            <a:extLst>
              <a:ext uri="{FF2B5EF4-FFF2-40B4-BE49-F238E27FC236}">
                <a16:creationId xmlns:a16="http://schemas.microsoft.com/office/drawing/2014/main" id="{1A03DD55-68A9-4F06-A044-3BA0ECC7E546}"/>
              </a:ext>
            </a:extLst>
          </p:cNvPr>
          <p:cNvSpPr/>
          <p:nvPr/>
        </p:nvSpPr>
        <p:spPr>
          <a:xfrm>
            <a:off x="11460480" y="0"/>
            <a:ext cx="731520" cy="731520"/>
          </a:xfrm>
          <a:prstGeom prst="roundRect">
            <a:avLst/>
          </a:prstGeom>
          <a:solidFill>
            <a:srgbClr val="038C9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02</a:t>
            </a:r>
          </a:p>
        </p:txBody>
      </p:sp>
      <p:sp>
        <p:nvSpPr>
          <p:cNvPr id="4" name="TextBox 3">
            <a:extLst>
              <a:ext uri="{FF2B5EF4-FFF2-40B4-BE49-F238E27FC236}">
                <a16:creationId xmlns:a16="http://schemas.microsoft.com/office/drawing/2014/main" id="{2E96C5D6-3D9F-400F-9FE4-F8D022E2195F}"/>
              </a:ext>
            </a:extLst>
          </p:cNvPr>
          <p:cNvSpPr txBox="1"/>
          <p:nvPr/>
        </p:nvSpPr>
        <p:spPr>
          <a:xfrm>
            <a:off x="394263" y="1552535"/>
            <a:ext cx="5229789" cy="584775"/>
          </a:xfrm>
          <a:prstGeom prst="rect">
            <a:avLst/>
          </a:prstGeom>
          <a:noFill/>
        </p:spPr>
        <p:txBody>
          <a:bodyPr wrap="square" rtlCol="0">
            <a:spAutoFit/>
          </a:bodyPr>
          <a:lstStyle/>
          <a:p>
            <a:r>
              <a:rPr lang="en-US" sz="1600" b="1">
                <a:solidFill>
                  <a:schemeClr val="tx2"/>
                </a:solidFill>
                <a:latin typeface="Arial" panose="020B0604020202020204" pitchFamily="34" charset="0"/>
                <a:cs typeface="Arial" panose="020B0604020202020204" pitchFamily="34" charset="0"/>
              </a:rPr>
              <a:t>Internet Connectivity by Region</a:t>
            </a:r>
          </a:p>
          <a:p>
            <a:r>
              <a:rPr lang="en-US" sz="1600">
                <a:solidFill>
                  <a:schemeClr val="tx2"/>
                </a:solidFill>
                <a:latin typeface="Arial" panose="020B0604020202020204" pitchFamily="34" charset="0"/>
                <a:cs typeface="Arial" panose="020B0604020202020204" pitchFamily="34" charset="0"/>
              </a:rPr>
              <a:t>(percent of population, latest year availability)</a:t>
            </a:r>
          </a:p>
        </p:txBody>
      </p:sp>
      <p:sp>
        <p:nvSpPr>
          <p:cNvPr id="8" name="TextBox 7">
            <a:extLst>
              <a:ext uri="{FF2B5EF4-FFF2-40B4-BE49-F238E27FC236}">
                <a16:creationId xmlns:a16="http://schemas.microsoft.com/office/drawing/2014/main" id="{75C16231-CFCC-490E-97F8-55ED2B28FEBA}"/>
              </a:ext>
            </a:extLst>
          </p:cNvPr>
          <p:cNvSpPr txBox="1"/>
          <p:nvPr/>
        </p:nvSpPr>
        <p:spPr>
          <a:xfrm>
            <a:off x="866211" y="5988895"/>
            <a:ext cx="5229789" cy="276999"/>
          </a:xfrm>
          <a:prstGeom prst="rect">
            <a:avLst/>
          </a:prstGeom>
          <a:noFill/>
        </p:spPr>
        <p:txBody>
          <a:bodyPr wrap="square" rtlCol="0">
            <a:spAutoFit/>
          </a:bodyPr>
          <a:lstStyle/>
          <a:p>
            <a:r>
              <a:rPr lang="en-US" sz="1200"/>
              <a:t>Source: ITU.</a:t>
            </a:r>
          </a:p>
        </p:txBody>
      </p:sp>
      <p:sp>
        <p:nvSpPr>
          <p:cNvPr id="9" name="TextBox 8">
            <a:extLst>
              <a:ext uri="{FF2B5EF4-FFF2-40B4-BE49-F238E27FC236}">
                <a16:creationId xmlns:a16="http://schemas.microsoft.com/office/drawing/2014/main" id="{D29FAD15-650F-49A3-B71F-6B94AEDEECF5}"/>
              </a:ext>
            </a:extLst>
          </p:cNvPr>
          <p:cNvSpPr txBox="1"/>
          <p:nvPr/>
        </p:nvSpPr>
        <p:spPr>
          <a:xfrm>
            <a:off x="6515877" y="1552534"/>
            <a:ext cx="5229789" cy="584775"/>
          </a:xfrm>
          <a:prstGeom prst="rect">
            <a:avLst/>
          </a:prstGeom>
          <a:noFill/>
        </p:spPr>
        <p:txBody>
          <a:bodyPr wrap="square" rtlCol="0">
            <a:spAutoFit/>
          </a:bodyPr>
          <a:lstStyle/>
          <a:p>
            <a:r>
              <a:rPr lang="en-US" sz="1600" b="1">
                <a:solidFill>
                  <a:schemeClr val="tx2"/>
                </a:solidFill>
                <a:latin typeface="Arial" panose="020B0604020202020204" pitchFamily="34" charset="0"/>
                <a:cs typeface="Arial" panose="020B0604020202020204" pitchFamily="34" charset="0"/>
              </a:rPr>
              <a:t>Internet Connectivity by Gender</a:t>
            </a:r>
          </a:p>
          <a:p>
            <a:r>
              <a:rPr lang="en-US" sz="1600">
                <a:solidFill>
                  <a:schemeClr val="tx2"/>
                </a:solidFill>
                <a:latin typeface="Arial" panose="020B0604020202020204" pitchFamily="34" charset="0"/>
                <a:cs typeface="Arial" panose="020B0604020202020204" pitchFamily="34" charset="0"/>
              </a:rPr>
              <a:t>(percent of population, latest year availability)</a:t>
            </a:r>
          </a:p>
        </p:txBody>
      </p:sp>
      <p:sp>
        <p:nvSpPr>
          <p:cNvPr id="10" name="TextBox 9">
            <a:extLst>
              <a:ext uri="{FF2B5EF4-FFF2-40B4-BE49-F238E27FC236}">
                <a16:creationId xmlns:a16="http://schemas.microsoft.com/office/drawing/2014/main" id="{711F05CC-224D-4341-81E6-C5386DF72497}"/>
              </a:ext>
            </a:extLst>
          </p:cNvPr>
          <p:cNvSpPr txBox="1"/>
          <p:nvPr/>
        </p:nvSpPr>
        <p:spPr>
          <a:xfrm>
            <a:off x="6962211" y="5984207"/>
            <a:ext cx="5229789" cy="276999"/>
          </a:xfrm>
          <a:prstGeom prst="rect">
            <a:avLst/>
          </a:prstGeom>
          <a:noFill/>
        </p:spPr>
        <p:txBody>
          <a:bodyPr wrap="square" rtlCol="0">
            <a:spAutoFit/>
          </a:bodyPr>
          <a:lstStyle/>
          <a:p>
            <a:r>
              <a:rPr lang="en-US" sz="1200"/>
              <a:t>Source: ITU.</a:t>
            </a:r>
          </a:p>
        </p:txBody>
      </p:sp>
      <p:pic>
        <p:nvPicPr>
          <p:cNvPr id="13" name="Picture 12">
            <a:extLst>
              <a:ext uri="{FF2B5EF4-FFF2-40B4-BE49-F238E27FC236}">
                <a16:creationId xmlns:a16="http://schemas.microsoft.com/office/drawing/2014/main" id="{A8163BF2-3EAC-4364-BC12-C80CBC8CAA52}"/>
              </a:ext>
            </a:extLst>
          </p:cNvPr>
          <p:cNvPicPr>
            <a:picLocks noChangeAspect="1"/>
          </p:cNvPicPr>
          <p:nvPr/>
        </p:nvPicPr>
        <p:blipFill rotWithShape="1">
          <a:blip r:embed="rId3"/>
          <a:srcRect t="10827"/>
          <a:stretch/>
        </p:blipFill>
        <p:spPr>
          <a:xfrm>
            <a:off x="261952" y="2620830"/>
            <a:ext cx="6580956" cy="3041707"/>
          </a:xfrm>
          <a:prstGeom prst="rect">
            <a:avLst/>
          </a:prstGeom>
        </p:spPr>
      </p:pic>
      <p:pic>
        <p:nvPicPr>
          <p:cNvPr id="15" name="Picture 14">
            <a:extLst>
              <a:ext uri="{FF2B5EF4-FFF2-40B4-BE49-F238E27FC236}">
                <a16:creationId xmlns:a16="http://schemas.microsoft.com/office/drawing/2014/main" id="{BF5BBD26-6EFA-4ACE-A0B8-57871BA43A00}"/>
              </a:ext>
            </a:extLst>
          </p:cNvPr>
          <p:cNvPicPr>
            <a:picLocks noChangeAspect="1"/>
          </p:cNvPicPr>
          <p:nvPr/>
        </p:nvPicPr>
        <p:blipFill rotWithShape="1">
          <a:blip r:embed="rId4"/>
          <a:srcRect t="18418"/>
          <a:stretch/>
        </p:blipFill>
        <p:spPr>
          <a:xfrm>
            <a:off x="6343659" y="2731974"/>
            <a:ext cx="5691144" cy="3041706"/>
          </a:xfrm>
          <a:prstGeom prst="rect">
            <a:avLst/>
          </a:prstGeom>
        </p:spPr>
      </p:pic>
    </p:spTree>
    <p:extLst>
      <p:ext uri="{BB962C8B-B14F-4D97-AF65-F5344CB8AC3E}">
        <p14:creationId xmlns:p14="http://schemas.microsoft.com/office/powerpoint/2010/main" val="128918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62">
            <a:extLst>
              <a:ext uri="{FF2B5EF4-FFF2-40B4-BE49-F238E27FC236}">
                <a16:creationId xmlns:a16="http://schemas.microsoft.com/office/drawing/2014/main" id="{EE6F3817-70A6-4158-AE67-1C52294D051C}"/>
              </a:ext>
            </a:extLst>
          </p:cNvPr>
          <p:cNvSpPr/>
          <p:nvPr/>
        </p:nvSpPr>
        <p:spPr>
          <a:xfrm>
            <a:off x="11460480" y="0"/>
            <a:ext cx="731520" cy="731520"/>
          </a:xfrm>
          <a:prstGeom prst="roundRect">
            <a:avLst/>
          </a:prstGeom>
          <a:solidFill>
            <a:srgbClr val="038C9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rPr>
              <a:t>02</a:t>
            </a:r>
          </a:p>
        </p:txBody>
      </p:sp>
      <p:pic>
        <p:nvPicPr>
          <p:cNvPr id="1026" name="Picture 1" descr="Generations of Mobile Networks: Explained">
            <a:extLst>
              <a:ext uri="{FF2B5EF4-FFF2-40B4-BE49-F238E27FC236}">
                <a16:creationId xmlns:a16="http://schemas.microsoft.com/office/drawing/2014/main" id="{7289014C-B7B5-4A0B-855F-49F9C1BE1A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586" y="1297130"/>
            <a:ext cx="9680827" cy="512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Rounded Corners 6">
            <a:extLst>
              <a:ext uri="{FF2B5EF4-FFF2-40B4-BE49-F238E27FC236}">
                <a16:creationId xmlns:a16="http://schemas.microsoft.com/office/drawing/2014/main" id="{08B37E9C-F763-4757-A80F-11F7031917DD}"/>
              </a:ext>
            </a:extLst>
          </p:cNvPr>
          <p:cNvSpPr/>
          <p:nvPr/>
        </p:nvSpPr>
        <p:spPr>
          <a:xfrm>
            <a:off x="5951228" y="1566826"/>
            <a:ext cx="2294626" cy="4658264"/>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894F1E3-2B53-4F58-A69B-D4F728386986}"/>
              </a:ext>
            </a:extLst>
          </p:cNvPr>
          <p:cNvSpPr>
            <a:spLocks noGrp="1"/>
          </p:cNvSpPr>
          <p:nvPr>
            <p:ph type="title"/>
          </p:nvPr>
        </p:nvSpPr>
        <p:spPr>
          <a:xfrm>
            <a:off x="1239837" y="491385"/>
            <a:ext cx="10029845" cy="978486"/>
          </a:xfrm>
        </p:spPr>
        <p:txBody>
          <a:bodyPr/>
          <a:lstStyle/>
          <a:p>
            <a:r>
              <a:rPr lang="en-US" altLang="en-US"/>
              <a:t>Evolution of Mobile Technology</a:t>
            </a:r>
            <a:endParaRPr lang="en-US"/>
          </a:p>
        </p:txBody>
      </p:sp>
    </p:spTree>
    <p:extLst>
      <p:ext uri="{BB962C8B-B14F-4D97-AF65-F5344CB8AC3E}">
        <p14:creationId xmlns:p14="http://schemas.microsoft.com/office/powerpoint/2010/main" val="3586739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99A0-A4C3-4857-A727-1A498CEA2954}"/>
              </a:ext>
            </a:extLst>
          </p:cNvPr>
          <p:cNvSpPr>
            <a:spLocks noGrp="1"/>
          </p:cNvSpPr>
          <p:nvPr>
            <p:ph type="title"/>
          </p:nvPr>
        </p:nvSpPr>
        <p:spPr>
          <a:xfrm>
            <a:off x="1157631" y="2084614"/>
            <a:ext cx="10029845" cy="2688771"/>
          </a:xfrm>
        </p:spPr>
        <p:txBody>
          <a:bodyPr/>
          <a:lstStyle/>
          <a:p>
            <a:pPr algn="ctr"/>
            <a:r>
              <a:rPr lang="en-US" altLang="en-US" dirty="0"/>
              <a:t>Brief Technical Background for the </a:t>
            </a:r>
            <a:r>
              <a:rPr lang="en-US" dirty="0"/>
              <a:t>IMF Digital Infrastructure Costing Estimator (DICE)</a:t>
            </a:r>
            <a:r>
              <a:rPr lang="en-US" altLang="en-US" dirty="0"/>
              <a:t> </a:t>
            </a:r>
            <a:endParaRPr lang="en-US" dirty="0"/>
          </a:p>
        </p:txBody>
      </p:sp>
    </p:spTree>
    <p:extLst>
      <p:ext uri="{BB962C8B-B14F-4D97-AF65-F5344CB8AC3E}">
        <p14:creationId xmlns:p14="http://schemas.microsoft.com/office/powerpoint/2010/main" val="2375233947"/>
      </p:ext>
    </p:extLst>
  </p:cSld>
  <p:clrMapOvr>
    <a:masterClrMapping/>
  </p:clrMapOvr>
  <p:transition>
    <p:fade/>
  </p:transition>
</p:sld>
</file>

<file path=ppt/theme/theme1.xml><?xml version="1.0" encoding="utf-8"?>
<a:theme xmlns:a="http://schemas.openxmlformats.org/drawingml/2006/main" name="Custom Design">
  <a:themeElements>
    <a:clrScheme name="IMF Colors V2">
      <a:dk1>
        <a:srgbClr val="000000"/>
      </a:dk1>
      <a:lt1>
        <a:srgbClr val="FEFEFE"/>
      </a:lt1>
      <a:dk2>
        <a:srgbClr val="004C97"/>
      </a:dk2>
      <a:lt2>
        <a:srgbClr val="CAEDFE"/>
      </a:lt2>
      <a:accent1>
        <a:srgbClr val="009CDE"/>
      </a:accent1>
      <a:accent2>
        <a:srgbClr val="F2A900"/>
      </a:accent2>
      <a:accent3>
        <a:srgbClr val="8030A7"/>
      </a:accent3>
      <a:accent4>
        <a:srgbClr val="DA281C"/>
      </a:accent4>
      <a:accent5>
        <a:srgbClr val="78BE20"/>
      </a:accent5>
      <a:accent6>
        <a:srgbClr val="00B0B9"/>
      </a:accent6>
      <a:hlink>
        <a:srgbClr val="0065B3"/>
      </a:hlink>
      <a:folHlink>
        <a:srgbClr val="FFBD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Y22-368927_SM22 NEF GovTech PPT template" id="{696167F2-B4E7-4F28-82A7-738E3E4776EA}" vid="{56E71F57-BA68-415D-896B-C1DAAD19DF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118BABD0ED6D468048C8451BAF473B" ma:contentTypeVersion="4" ma:contentTypeDescription="Create a new document." ma:contentTypeScope="" ma:versionID="c0ff55cf147526198ec0b57ad883380e">
  <xsd:schema xmlns:xsd="http://www.w3.org/2001/XMLSchema" xmlns:xs="http://www.w3.org/2001/XMLSchema" xmlns:p="http://schemas.microsoft.com/office/2006/metadata/properties" xmlns:ns2="c01c1d3e-a5c1-4247-90c8-8eee88b1fec1" targetNamespace="http://schemas.microsoft.com/office/2006/metadata/properties" ma:root="true" ma:fieldsID="1f615fc983dc6356f529137c973a3b6a" ns2:_="">
    <xsd:import namespace="c01c1d3e-a5c1-4247-90c8-8eee88b1fec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1c1d3e-a5c1-4247-90c8-8eee88b1fe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609D2A-16F8-4E6A-A2F4-6686943C319E}">
  <ds:schemaRefs>
    <ds:schemaRef ds:uri="http://schemas.microsoft.com/sharepoint/v3/contenttype/forms"/>
  </ds:schemaRefs>
</ds:datastoreItem>
</file>

<file path=customXml/itemProps2.xml><?xml version="1.0" encoding="utf-8"?>
<ds:datastoreItem xmlns:ds="http://schemas.openxmlformats.org/officeDocument/2006/customXml" ds:itemID="{07CD5A1B-4F62-4725-8437-797F9828079D}">
  <ds:schemaRefs>
    <ds:schemaRef ds:uri="c01c1d3e-a5c1-4247-90c8-8eee88b1fec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B6EA29B-9E86-4307-A9C9-29263A84810E}">
  <ds:schemaRefs>
    <ds:schemaRef ds:uri="c01c1d3e-a5c1-4247-90c8-8eee88b1fe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571</TotalTime>
  <Words>2684</Words>
  <Application>Microsoft Office PowerPoint</Application>
  <PresentationFormat>Widescreen</PresentationFormat>
  <Paragraphs>235</Paragraphs>
  <Slides>47</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.HelveticaNeueDeskInterface-Regular</vt:lpstr>
      <vt:lpstr>Arial</vt:lpstr>
      <vt:lpstr>Arial Black</vt:lpstr>
      <vt:lpstr>ArialMT</vt:lpstr>
      <vt:lpstr>Calibri</vt:lpstr>
      <vt:lpstr>Lucida Grande</vt:lpstr>
      <vt:lpstr>LucidaGrande</vt:lpstr>
      <vt:lpstr>Open Sans</vt:lpstr>
      <vt:lpstr>Oswald-Bold</vt:lpstr>
      <vt:lpstr>Times New Roman</vt:lpstr>
      <vt:lpstr>Wingdings</vt:lpstr>
      <vt:lpstr>Custom Design</vt:lpstr>
      <vt:lpstr>An Introductory Overview of the IMF Digital Infrastructure Costing Estimator (DICE)</vt:lpstr>
      <vt:lpstr>Motivation for the IMF Digital Infrastructure Costing Estimator (DICE) </vt:lpstr>
      <vt:lpstr>Motivation</vt:lpstr>
      <vt:lpstr>Digital Infrastructure Costing—Part of a Broader GovTech Analytical Agenda</vt:lpstr>
      <vt:lpstr>Connectivity is Key for Access and Inclusion</vt:lpstr>
      <vt:lpstr>Mobile communications usage by generation  (4G = yellow, 3G = blue, 2G = red)</vt:lpstr>
      <vt:lpstr>Digital Divide Remains Substantial</vt:lpstr>
      <vt:lpstr>Evolution of Mobile Technology</vt:lpstr>
      <vt:lpstr>Brief Technical Background for the IMF Digital Infrastructure Costing Estimator (DICE)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Graphical Overview of the IMF Digital Infrastructure Costing Estimator (DICE)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 Introductory Overview of the IMF Digital Infrastructure Costing Estimator (DICE)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GovTech: Title (up to three lines in length)</dc:title>
  <dc:creator>Kim, Lindsey</dc:creator>
  <cp:lastModifiedBy>Anonymous</cp:lastModifiedBy>
  <cp:revision>20</cp:revision>
  <cp:lastPrinted>2018-06-28T11:42:50Z</cp:lastPrinted>
  <dcterms:created xsi:type="dcterms:W3CDTF">2022-03-25T15:22:08Z</dcterms:created>
  <dcterms:modified xsi:type="dcterms:W3CDTF">2023-01-25T23:12:23Z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MSIP_Label_0c07ed86-5dc5-4593-ad03-a8684b843815_Enabled">
    <vt:lpwstr>true</vt:lpwstr>
  </property>
  <property fmtid="{D5CDD505-2E9C-101B-9397-08002B2CF9AE}" pid="4" name="MSIP_Label_0c07ed86-5dc5-4593-ad03-a8684b843815_SetDate">
    <vt:lpwstr>2021-07-07T16:19:12Z</vt:lpwstr>
  </property>
  <property fmtid="{D5CDD505-2E9C-101B-9397-08002B2CF9AE}" pid="5" name="MSIP_Label_0c07ed86-5dc5-4593-ad03-a8684b843815_Method">
    <vt:lpwstr>Standard</vt:lpwstr>
  </property>
  <property fmtid="{D5CDD505-2E9C-101B-9397-08002B2CF9AE}" pid="6" name="MSIP_Label_0c07ed86-5dc5-4593-ad03-a8684b843815_Name">
    <vt:lpwstr>0c07ed86-5dc5-4593-ad03-a8684b843815</vt:lpwstr>
  </property>
  <property fmtid="{D5CDD505-2E9C-101B-9397-08002B2CF9AE}" pid="7" name="MSIP_Label_0c07ed86-5dc5-4593-ad03-a8684b843815_SiteId">
    <vt:lpwstr>8085fa43-302e-45bd-b171-a6648c3b6be7</vt:lpwstr>
  </property>
  <property fmtid="{D5CDD505-2E9C-101B-9397-08002B2CF9AE}" pid="8" name="MSIP_Label_0c07ed86-5dc5-4593-ad03-a8684b843815_ActionId">
    <vt:lpwstr>b10c4eef-0af3-40e4-b655-2b80f6970aed</vt:lpwstr>
  </property>
  <property fmtid="{D5CDD505-2E9C-101B-9397-08002B2CF9AE}" pid="9" name="MSIP_Label_0c07ed86-5dc5-4593-ad03-a8684b843815_ContentBits">
    <vt:lpwstr>0</vt:lpwstr>
  </property>
  <property fmtid="{D5CDD505-2E9C-101B-9397-08002B2CF9AE}" pid="10" name="ContentTypeId">
    <vt:lpwstr>0x01010058118BABD0ED6D468048C8451BAF473B</vt:lpwstr>
  </property>
  <property fmtid="{D5CDD505-2E9C-101B-9397-08002B2CF9AE}" pid="11" name="eDOCS AutoSave">
    <vt:lpwstr/>
  </property>
</Properties>
</file>